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7" r:id="rId2"/>
    <p:sldId id="258" r:id="rId3"/>
    <p:sldId id="259" r:id="rId4"/>
    <p:sldId id="260" r:id="rId5"/>
    <p:sldId id="281" r:id="rId6"/>
    <p:sldId id="280" r:id="rId7"/>
    <p:sldId id="279" r:id="rId8"/>
    <p:sldId id="278" r:id="rId9"/>
    <p:sldId id="277" r:id="rId10"/>
    <p:sldId id="276" r:id="rId11"/>
    <p:sldId id="275" r:id="rId12"/>
    <p:sldId id="274" r:id="rId13"/>
    <p:sldId id="273" r:id="rId14"/>
    <p:sldId id="272" r:id="rId15"/>
    <p:sldId id="271" r:id="rId16"/>
    <p:sldId id="270" r:id="rId17"/>
    <p:sldId id="269" r:id="rId18"/>
    <p:sldId id="268" r:id="rId19"/>
    <p:sldId id="267" r:id="rId20"/>
    <p:sldId id="266" r:id="rId21"/>
    <p:sldId id="265" r:id="rId22"/>
    <p:sldId id="264" r:id="rId23"/>
    <p:sldId id="263" r:id="rId24"/>
    <p:sldId id="262" r:id="rId25"/>
    <p:sldId id="261" r:id="rId26"/>
    <p:sldId id="306" r:id="rId27"/>
    <p:sldId id="305" r:id="rId28"/>
    <p:sldId id="304" r:id="rId29"/>
    <p:sldId id="303" r:id="rId30"/>
    <p:sldId id="302" r:id="rId31"/>
    <p:sldId id="301" r:id="rId32"/>
    <p:sldId id="300" r:id="rId33"/>
    <p:sldId id="299" r:id="rId34"/>
    <p:sldId id="298" r:id="rId35"/>
    <p:sldId id="297" r:id="rId36"/>
    <p:sldId id="296" r:id="rId37"/>
    <p:sldId id="295" r:id="rId38"/>
    <p:sldId id="294" r:id="rId39"/>
    <p:sldId id="293" r:id="rId40"/>
    <p:sldId id="292" r:id="rId41"/>
    <p:sldId id="291" r:id="rId42"/>
    <p:sldId id="290" r:id="rId43"/>
    <p:sldId id="289" r:id="rId44"/>
    <p:sldId id="288" r:id="rId45"/>
    <p:sldId id="287" r:id="rId46"/>
    <p:sldId id="282" r:id="rId47"/>
    <p:sldId id="286" r:id="rId48"/>
    <p:sldId id="285" r:id="rId49"/>
    <p:sldId id="284" r:id="rId50"/>
    <p:sldId id="339" r:id="rId51"/>
    <p:sldId id="338" r:id="rId52"/>
    <p:sldId id="336" r:id="rId53"/>
    <p:sldId id="335" r:id="rId54"/>
    <p:sldId id="334" r:id="rId55"/>
    <p:sldId id="333" r:id="rId56"/>
    <p:sldId id="332" r:id="rId57"/>
    <p:sldId id="331" r:id="rId58"/>
    <p:sldId id="330" r:id="rId59"/>
    <p:sldId id="328" r:id="rId60"/>
    <p:sldId id="329" r:id="rId61"/>
    <p:sldId id="326" r:id="rId62"/>
    <p:sldId id="327" r:id="rId63"/>
    <p:sldId id="324" r:id="rId64"/>
    <p:sldId id="325" r:id="rId65"/>
    <p:sldId id="337" r:id="rId66"/>
    <p:sldId id="323" r:id="rId67"/>
    <p:sldId id="322" r:id="rId68"/>
    <p:sldId id="321" r:id="rId69"/>
    <p:sldId id="320" r:id="rId70"/>
    <p:sldId id="319" r:id="rId71"/>
    <p:sldId id="318" r:id="rId72"/>
    <p:sldId id="317" r:id="rId73"/>
    <p:sldId id="316" r:id="rId74"/>
    <p:sldId id="315" r:id="rId75"/>
    <p:sldId id="314" r:id="rId76"/>
    <p:sldId id="313" r:id="rId77"/>
    <p:sldId id="312" r:id="rId78"/>
    <p:sldId id="311" r:id="rId79"/>
    <p:sldId id="310" r:id="rId80"/>
    <p:sldId id="309" r:id="rId81"/>
    <p:sldId id="308" r:id="rId82"/>
    <p:sldId id="307" r:id="rId83"/>
    <p:sldId id="342" r:id="rId84"/>
    <p:sldId id="283" r:id="rId85"/>
    <p:sldId id="340" r:id="rId86"/>
    <p:sldId id="341" r:id="rId87"/>
    <p:sldId id="343" r:id="rId88"/>
    <p:sldId id="356" r:id="rId89"/>
    <p:sldId id="355" r:id="rId90"/>
    <p:sldId id="354" r:id="rId91"/>
    <p:sldId id="353" r:id="rId92"/>
    <p:sldId id="352" r:id="rId93"/>
    <p:sldId id="351" r:id="rId94"/>
    <p:sldId id="350" r:id="rId95"/>
    <p:sldId id="357" r:id="rId96"/>
    <p:sldId id="349" r:id="rId97"/>
    <p:sldId id="348" r:id="rId98"/>
    <p:sldId id="347" r:id="rId99"/>
    <p:sldId id="358" r:id="rId100"/>
    <p:sldId id="344" r:id="rId101"/>
    <p:sldId id="346" r:id="rId102"/>
    <p:sldId id="345"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0" d="100"/>
          <a:sy n="90" d="100"/>
        </p:scale>
        <p:origin x="-51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9ECFF-62E8-454F-9579-1C59513D7B7C}" type="datetimeFigureOut">
              <a:rPr lang="en-US" smtClean="0"/>
              <a:pPr/>
              <a:t>3/13/2021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4E9AB-9169-4728-B4D2-FAF4DD51EF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54E9AB-9169-4728-B4D2-FAF4DD51EF8E}" type="slidenum">
              <a:rPr lang="en-US" smtClean="0"/>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C07AD-5AE9-438D-84E1-782A6B7A5FE3}" type="datetimeFigureOut">
              <a:rPr lang="en-US" smtClean="0"/>
              <a:pPr/>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8117D0-ED87-4D39-8B67-F81975B1E1E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C07AD-5AE9-438D-84E1-782A6B7A5FE3}" type="datetimeFigureOut">
              <a:rPr lang="en-US" smtClean="0"/>
              <a:pPr/>
              <a:t>3/13/2021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117D0-ED87-4D39-8B67-F81975B1E1E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86800" cy="65532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025" name="Rectangle 1"/>
          <p:cNvSpPr>
            <a:spLocks noChangeArrowheads="1"/>
          </p:cNvSpPr>
          <p:nvPr/>
        </p:nvSpPr>
        <p:spPr bwMode="auto">
          <a:xfrm>
            <a:off x="304800" y="228600"/>
            <a:ext cx="8077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strike="noStrike" cap="all" normalizeH="0" baseline="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Times New Roman" pitchFamily="18" charset="0"/>
                <a:cs typeface="Times New Roman" pitchFamily="18" charset="0"/>
              </a:rPr>
              <a:t>US06CMIC24</a:t>
            </a:r>
            <a:endParaRPr kumimoji="0" lang="en-US" sz="2800" b="1" i="0" strike="noStrike" cap="all" normalizeH="0" baseline="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strike="noStrike" cap="all" normalizeH="0" baseline="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Times New Roman" pitchFamily="18" charset="0"/>
                <a:cs typeface="Times New Roman" pitchFamily="18" charset="0"/>
              </a:rPr>
              <a:t>Fermentation Technology-II</a:t>
            </a:r>
            <a:endParaRPr kumimoji="0" lang="en-US" sz="2800" b="1" i="0" strike="noStrike" cap="all" normalizeH="0" baseline="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cs typeface="Arial" pitchFamily="34" charset="0"/>
            </a:endParaRPr>
          </a:p>
        </p:txBody>
      </p:sp>
      <p:sp>
        <p:nvSpPr>
          <p:cNvPr id="1026" name="Rectangle 2"/>
          <p:cNvSpPr>
            <a:spLocks noChangeArrowheads="1"/>
          </p:cNvSpPr>
          <p:nvPr/>
        </p:nvSpPr>
        <p:spPr bwMode="auto">
          <a:xfrm>
            <a:off x="304800" y="1143000"/>
            <a:ext cx="8534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a:solidFill>
                  <a:schemeClr val="bg1"/>
                </a:solidFill>
                <a:latin typeface="+mj-lt"/>
              </a:rPr>
              <a:t>Unit-4  Fermentative production of specific microbial products </a:t>
            </a:r>
          </a:p>
          <a:p>
            <a:r>
              <a:rPr lang="en-US" sz="2400" b="1" dirty="0">
                <a:solidFill>
                  <a:schemeClr val="bg1"/>
                </a:solidFill>
                <a:latin typeface="+mj-lt"/>
              </a:rPr>
              <a:t>                            </a:t>
            </a:r>
            <a:endParaRPr lang="en-US" sz="2400" dirty="0">
              <a:solidFill>
                <a:schemeClr val="bg1"/>
              </a:solidFill>
              <a:latin typeface="+mj-lt"/>
            </a:endParaRPr>
          </a:p>
          <a:p>
            <a:pPr lvl="0">
              <a:buFont typeface="Arial" pitchFamily="34" charset="0"/>
              <a:buChar char="•"/>
            </a:pPr>
            <a:r>
              <a:rPr lang="en-US" sz="2400" dirty="0">
                <a:solidFill>
                  <a:schemeClr val="bg1"/>
                </a:solidFill>
                <a:latin typeface="+mj-lt"/>
              </a:rPr>
              <a:t>  Microbial Biomass : Brewers and Baker’s Yeast </a:t>
            </a:r>
          </a:p>
          <a:p>
            <a:r>
              <a:rPr lang="en-US" sz="2400" dirty="0">
                <a:solidFill>
                  <a:schemeClr val="bg1"/>
                </a:solidFill>
                <a:latin typeface="+mj-lt"/>
              </a:rPr>
              <a:t>    - </a:t>
            </a:r>
            <a:r>
              <a:rPr lang="en-US" sz="2400" b="1" dirty="0">
                <a:solidFill>
                  <a:schemeClr val="bg1"/>
                </a:solidFill>
                <a:latin typeface="+mj-lt"/>
              </a:rPr>
              <a:t>Industrial Microbiology by A.H.Patel </a:t>
            </a:r>
            <a:r>
              <a:rPr lang="en-US" sz="2400" dirty="0">
                <a:solidFill>
                  <a:schemeClr val="bg1"/>
                </a:solidFill>
                <a:latin typeface="+mj-lt"/>
              </a:rPr>
              <a:t>- </a:t>
            </a:r>
            <a:r>
              <a:rPr lang="en-US" sz="2400" b="1" dirty="0">
                <a:solidFill>
                  <a:srgbClr val="C00000"/>
                </a:solidFill>
                <a:latin typeface="+mj-lt"/>
              </a:rPr>
              <a:t>Page no.171-176</a:t>
            </a:r>
          </a:p>
          <a:p>
            <a:pPr>
              <a:buFont typeface="Arial" pitchFamily="34" charset="0"/>
              <a:buChar char="•"/>
            </a:pPr>
            <a:r>
              <a:rPr lang="en-US" sz="2400" dirty="0">
                <a:solidFill>
                  <a:schemeClr val="bg1"/>
                </a:solidFill>
                <a:latin typeface="+mj-lt"/>
              </a:rPr>
              <a:t>  Primary Metabolites: Glutamic acid, Cyanocobalamine, Ethanol </a:t>
            </a:r>
          </a:p>
          <a:p>
            <a:r>
              <a:rPr lang="en-US" sz="2400" dirty="0">
                <a:solidFill>
                  <a:schemeClr val="bg1"/>
                </a:solidFill>
                <a:latin typeface="+mj-lt"/>
              </a:rPr>
              <a:t>   - </a:t>
            </a:r>
            <a:r>
              <a:rPr lang="en-US" sz="2400" b="1" dirty="0">
                <a:solidFill>
                  <a:schemeClr val="bg1"/>
                </a:solidFill>
                <a:latin typeface="+mj-lt"/>
              </a:rPr>
              <a:t>Industrial Microbiology by A.H. Patel - </a:t>
            </a:r>
            <a:r>
              <a:rPr lang="en-US" sz="2400" b="1" dirty="0">
                <a:solidFill>
                  <a:srgbClr val="C00000"/>
                </a:solidFill>
                <a:latin typeface="+mj-lt"/>
              </a:rPr>
              <a:t>Page no.158-160, </a:t>
            </a:r>
          </a:p>
          <a:p>
            <a:r>
              <a:rPr lang="en-US" sz="2400" b="1" dirty="0">
                <a:solidFill>
                  <a:srgbClr val="C00000"/>
                </a:solidFill>
                <a:latin typeface="+mj-lt"/>
              </a:rPr>
              <a:t>     162-166, 145-150 </a:t>
            </a:r>
          </a:p>
          <a:p>
            <a:pPr>
              <a:buFont typeface="Arial" pitchFamily="34" charset="0"/>
              <a:buChar char="•"/>
            </a:pPr>
            <a:r>
              <a:rPr lang="en-US" sz="2400" dirty="0">
                <a:solidFill>
                  <a:schemeClr val="bg1"/>
                </a:solidFill>
                <a:latin typeface="+mj-lt"/>
              </a:rPr>
              <a:t> Secondary Metabolite: Penicillin </a:t>
            </a:r>
          </a:p>
          <a:p>
            <a:r>
              <a:rPr lang="en-US" sz="2400" dirty="0">
                <a:solidFill>
                  <a:schemeClr val="bg1"/>
                </a:solidFill>
                <a:latin typeface="+mj-lt"/>
              </a:rPr>
              <a:t>   - </a:t>
            </a:r>
            <a:r>
              <a:rPr lang="en-US" sz="2400" b="1" dirty="0">
                <a:solidFill>
                  <a:schemeClr val="bg1"/>
                </a:solidFill>
                <a:latin typeface="+mj-lt"/>
              </a:rPr>
              <a:t>A text book of industrial microbiology </a:t>
            </a:r>
            <a:r>
              <a:rPr lang="en-US" sz="2400" b="1" dirty="0" err="1">
                <a:solidFill>
                  <a:schemeClr val="bg1"/>
                </a:solidFill>
                <a:latin typeface="+mj-lt"/>
              </a:rPr>
              <a:t>Crueger</a:t>
            </a:r>
            <a:r>
              <a:rPr lang="en-US" sz="2400" b="1" dirty="0">
                <a:solidFill>
                  <a:schemeClr val="bg1"/>
                </a:solidFill>
                <a:latin typeface="+mj-lt"/>
              </a:rPr>
              <a:t> and </a:t>
            </a:r>
            <a:r>
              <a:rPr lang="en-US" sz="2400" b="1" dirty="0" err="1">
                <a:solidFill>
                  <a:schemeClr val="bg1"/>
                </a:solidFill>
                <a:latin typeface="+mj-lt"/>
              </a:rPr>
              <a:t>Crueger</a:t>
            </a:r>
            <a:r>
              <a:rPr lang="en-US" sz="2400" b="1" dirty="0">
                <a:solidFill>
                  <a:schemeClr val="bg1"/>
                </a:solidFill>
                <a:latin typeface="+mj-lt"/>
              </a:rPr>
              <a:t>.-   </a:t>
            </a:r>
          </a:p>
          <a:p>
            <a:r>
              <a:rPr lang="en-US" sz="2400" dirty="0">
                <a:solidFill>
                  <a:schemeClr val="bg1"/>
                </a:solidFill>
                <a:latin typeface="+mj-lt"/>
              </a:rPr>
              <a:t>     </a:t>
            </a:r>
            <a:r>
              <a:rPr lang="en-US" sz="2400" b="1" dirty="0">
                <a:solidFill>
                  <a:srgbClr val="C00000"/>
                </a:solidFill>
                <a:latin typeface="+mj-lt"/>
              </a:rPr>
              <a:t>Page no. 233-240 </a:t>
            </a:r>
          </a:p>
          <a:p>
            <a:pPr>
              <a:buFont typeface="Arial" pitchFamily="34" charset="0"/>
              <a:buChar char="•"/>
            </a:pPr>
            <a:r>
              <a:rPr lang="en-US" sz="2400" dirty="0">
                <a:solidFill>
                  <a:schemeClr val="bg1"/>
                </a:solidFill>
                <a:latin typeface="+mj-lt"/>
              </a:rPr>
              <a:t> Enzymes: Alpha amylase  only</a:t>
            </a:r>
          </a:p>
          <a:p>
            <a:r>
              <a:rPr lang="en-US" sz="2400" dirty="0">
                <a:solidFill>
                  <a:schemeClr val="bg1"/>
                </a:solidFill>
                <a:latin typeface="+mj-lt"/>
              </a:rPr>
              <a:t>   - </a:t>
            </a:r>
            <a:r>
              <a:rPr lang="en-US" sz="2400" b="1" dirty="0">
                <a:solidFill>
                  <a:schemeClr val="bg1"/>
                </a:solidFill>
                <a:latin typeface="+mj-lt"/>
              </a:rPr>
              <a:t>A text book of industrial microbiology </a:t>
            </a:r>
            <a:r>
              <a:rPr lang="en-US" sz="2400" b="1" dirty="0" err="1">
                <a:solidFill>
                  <a:schemeClr val="bg1"/>
                </a:solidFill>
                <a:latin typeface="+mj-lt"/>
              </a:rPr>
              <a:t>Crueger</a:t>
            </a:r>
            <a:r>
              <a:rPr lang="en-US" sz="2400" b="1" dirty="0">
                <a:solidFill>
                  <a:schemeClr val="bg1"/>
                </a:solidFill>
                <a:latin typeface="+mj-lt"/>
              </a:rPr>
              <a:t> and </a:t>
            </a:r>
            <a:r>
              <a:rPr lang="en-US" sz="2400" b="1" dirty="0" err="1">
                <a:solidFill>
                  <a:schemeClr val="bg1"/>
                </a:solidFill>
                <a:latin typeface="+mj-lt"/>
              </a:rPr>
              <a:t>Crueger</a:t>
            </a:r>
            <a:r>
              <a:rPr lang="en-US" sz="2400" b="1" dirty="0">
                <a:solidFill>
                  <a:schemeClr val="bg1"/>
                </a:solidFill>
                <a:latin typeface="+mj-lt"/>
              </a:rPr>
              <a:t> </a:t>
            </a:r>
            <a:r>
              <a:rPr lang="en-US" sz="2400" dirty="0">
                <a:solidFill>
                  <a:schemeClr val="bg1"/>
                </a:solidFill>
                <a:latin typeface="+mj-lt"/>
              </a:rPr>
              <a:t>–  </a:t>
            </a:r>
          </a:p>
          <a:p>
            <a:r>
              <a:rPr lang="en-US" sz="2400" dirty="0">
                <a:solidFill>
                  <a:schemeClr val="bg1"/>
                </a:solidFill>
                <a:latin typeface="+mj-lt"/>
              </a:rPr>
              <a:t>     </a:t>
            </a:r>
            <a:r>
              <a:rPr lang="en-US" sz="2400" b="1" dirty="0">
                <a:solidFill>
                  <a:srgbClr val="C00000"/>
                </a:solidFill>
                <a:latin typeface="+mj-lt"/>
              </a:rPr>
              <a:t>Page no. 191-195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35846"/>
            <a:ext cx="8534400" cy="6370975"/>
          </a:xfrm>
          <a:prstGeom prst="rect">
            <a:avLst/>
          </a:prstGeom>
        </p:spPr>
        <p:txBody>
          <a:bodyPr wrap="square">
            <a:spAutoFit/>
          </a:bodyPr>
          <a:lstStyle/>
          <a:p>
            <a:pPr>
              <a:buFont typeface="Arial" pitchFamily="34" charset="0"/>
              <a:buChar char="•"/>
            </a:pPr>
            <a:r>
              <a:rPr lang="en-US" sz="2400" dirty="0">
                <a:solidFill>
                  <a:schemeClr val="bg1"/>
                </a:solidFill>
              </a:rPr>
              <a:t>   A small amount of the production medium is allowed to pass </a:t>
            </a:r>
          </a:p>
          <a:p>
            <a:r>
              <a:rPr lang="en-US" sz="2400" dirty="0">
                <a:solidFill>
                  <a:schemeClr val="bg1"/>
                </a:solidFill>
              </a:rPr>
              <a:t>    into the sterile, closed production fermenter. </a:t>
            </a:r>
          </a:p>
          <a:p>
            <a:pPr>
              <a:buFont typeface="Arial" pitchFamily="34" charset="0"/>
              <a:buChar char="•"/>
            </a:pPr>
            <a:r>
              <a:rPr lang="en-US" sz="2400" dirty="0">
                <a:solidFill>
                  <a:schemeClr val="bg1"/>
                </a:solidFill>
              </a:rPr>
              <a:t>  The inoculation of the fermentor is then done with either cream </a:t>
            </a:r>
          </a:p>
          <a:p>
            <a:r>
              <a:rPr lang="en-US" sz="2400" dirty="0">
                <a:solidFill>
                  <a:schemeClr val="bg1"/>
                </a:solidFill>
              </a:rPr>
              <a:t>    yeast or yeast propagated fermentatively in successive seed </a:t>
            </a:r>
          </a:p>
          <a:p>
            <a:r>
              <a:rPr lang="en-US" sz="2400" dirty="0">
                <a:solidFill>
                  <a:schemeClr val="bg1"/>
                </a:solidFill>
              </a:rPr>
              <a:t>    cultures from laboratory cultures. </a:t>
            </a:r>
          </a:p>
          <a:p>
            <a:pPr>
              <a:buFont typeface="Arial" pitchFamily="34" charset="0"/>
              <a:buChar char="•"/>
            </a:pPr>
            <a:r>
              <a:rPr lang="en-US" sz="2400" dirty="0">
                <a:solidFill>
                  <a:schemeClr val="bg1"/>
                </a:solidFill>
              </a:rPr>
              <a:t>  Sterile air is introduced into the fermenter throngs a horizontal </a:t>
            </a:r>
          </a:p>
          <a:p>
            <a:r>
              <a:rPr lang="en-US" sz="2400" dirty="0">
                <a:solidFill>
                  <a:schemeClr val="bg1"/>
                </a:solidFill>
              </a:rPr>
              <a:t>    array of perforated tubes at the bottom of the vessel, or down </a:t>
            </a:r>
          </a:p>
          <a:p>
            <a:r>
              <a:rPr lang="en-US" sz="2400" dirty="0">
                <a:solidFill>
                  <a:schemeClr val="bg1"/>
                </a:solidFill>
              </a:rPr>
              <a:t>    the centre of a motor-driven impeller and it is let out through the </a:t>
            </a:r>
          </a:p>
          <a:p>
            <a:r>
              <a:rPr lang="en-US" sz="2400" dirty="0">
                <a:solidFill>
                  <a:schemeClr val="bg1"/>
                </a:solidFill>
              </a:rPr>
              <a:t>    impeller blades. </a:t>
            </a:r>
          </a:p>
          <a:p>
            <a:pPr>
              <a:buFont typeface="Arial" pitchFamily="34" charset="0"/>
              <a:buChar char="•"/>
            </a:pPr>
            <a:r>
              <a:rPr lang="en-US" sz="2400" dirty="0">
                <a:solidFill>
                  <a:schemeClr val="bg1"/>
                </a:solidFill>
              </a:rPr>
              <a:t>  The cells of the inoculum use the available nutrients, and fresh </a:t>
            </a:r>
          </a:p>
          <a:p>
            <a:r>
              <a:rPr lang="en-US" sz="2400" dirty="0">
                <a:solidFill>
                  <a:schemeClr val="bg1"/>
                </a:solidFill>
              </a:rPr>
              <a:t>    medium is fed incrementally into the vessel. </a:t>
            </a:r>
          </a:p>
          <a:p>
            <a:pPr>
              <a:buFont typeface="Arial" pitchFamily="34" charset="0"/>
              <a:buChar char="•"/>
            </a:pPr>
            <a:r>
              <a:rPr lang="en-US" sz="2400" dirty="0">
                <a:solidFill>
                  <a:schemeClr val="bg1"/>
                </a:solidFill>
              </a:rPr>
              <a:t>  This Zealand (for batch) process is necessary, since high </a:t>
            </a:r>
          </a:p>
          <a:p>
            <a:r>
              <a:rPr lang="en-US" sz="2400" dirty="0">
                <a:solidFill>
                  <a:schemeClr val="bg1"/>
                </a:solidFill>
              </a:rPr>
              <a:t>    concentrations of sucrose, glucose and fructose (the sugars in </a:t>
            </a:r>
          </a:p>
          <a:p>
            <a:r>
              <a:rPr lang="en-US" sz="2400" dirty="0">
                <a:solidFill>
                  <a:schemeClr val="bg1"/>
                </a:solidFill>
              </a:rPr>
              <a:t>    molasses) redress respiratory enzymes. </a:t>
            </a:r>
          </a:p>
          <a:p>
            <a:pPr>
              <a:buFont typeface="Arial" pitchFamily="34" charset="0"/>
              <a:buChar char="•"/>
            </a:pPr>
            <a:r>
              <a:rPr lang="en-US" sz="2400" dirty="0">
                <a:solidFill>
                  <a:schemeClr val="bg1"/>
                </a:solidFill>
              </a:rPr>
              <a:t>  Since the growth of the yeast cell is exponential, exponentially </a:t>
            </a:r>
          </a:p>
          <a:p>
            <a:r>
              <a:rPr lang="en-US" sz="2400" dirty="0">
                <a:solidFill>
                  <a:schemeClr val="bg1"/>
                </a:solidFill>
              </a:rPr>
              <a:t>    increasing amounts of medium are fed to keep the ratio of the </a:t>
            </a:r>
          </a:p>
          <a:p>
            <a:r>
              <a:rPr lang="en-US" sz="2400" dirty="0">
                <a:solidFill>
                  <a:schemeClr val="bg1"/>
                </a:solidFill>
              </a:rPr>
              <a:t>    cell mass to sugar constant.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81000"/>
            <a:ext cx="8534400" cy="6001643"/>
          </a:xfrm>
          <a:prstGeom prst="rect">
            <a:avLst/>
          </a:prstGeom>
        </p:spPr>
        <p:txBody>
          <a:bodyPr wrap="square">
            <a:spAutoFit/>
          </a:bodyPr>
          <a:lstStyle/>
          <a:p>
            <a:r>
              <a:rPr lang="en-US" sz="2400" b="1" dirty="0">
                <a:solidFill>
                  <a:srgbClr val="C00000"/>
                </a:solidFill>
              </a:rPr>
              <a:t>Transfer of the Insulin gene into a plasmid vector.</a:t>
            </a:r>
          </a:p>
          <a:p>
            <a:r>
              <a:rPr lang="en-US" sz="2400" dirty="0">
                <a:solidFill>
                  <a:schemeClr val="bg1"/>
                </a:solidFill>
              </a:rPr>
              <a:t> • The plasmid is cut across both strands by a restriction enzyme, </a:t>
            </a:r>
          </a:p>
          <a:p>
            <a:r>
              <a:rPr lang="en-US" sz="2400" dirty="0">
                <a:solidFill>
                  <a:schemeClr val="bg1"/>
                </a:solidFill>
              </a:rPr>
              <a:t>     leaving loose sticky ends to which DNA can be attached </a:t>
            </a:r>
          </a:p>
          <a:p>
            <a:r>
              <a:rPr lang="en-US" sz="2400" dirty="0">
                <a:solidFill>
                  <a:schemeClr val="bg1"/>
                </a:solidFill>
              </a:rPr>
              <a:t>• Special linking sequences are added to the human c DNA so that </a:t>
            </a:r>
          </a:p>
          <a:p>
            <a:r>
              <a:rPr lang="en-US" sz="2400" dirty="0">
                <a:solidFill>
                  <a:schemeClr val="bg1"/>
                </a:solidFill>
              </a:rPr>
              <a:t>    it will fit into the loose ends of the opened plasmid DNA ring. </a:t>
            </a:r>
          </a:p>
          <a:p>
            <a:r>
              <a:rPr lang="en-US" sz="2400" dirty="0">
                <a:solidFill>
                  <a:schemeClr val="bg1"/>
                </a:solidFill>
              </a:rPr>
              <a:t>• The plasmid containing the human gene, also called a </a:t>
            </a:r>
          </a:p>
          <a:p>
            <a:r>
              <a:rPr lang="en-US" sz="2400" dirty="0">
                <a:solidFill>
                  <a:schemeClr val="bg1"/>
                </a:solidFill>
              </a:rPr>
              <a:t>    recombinant plasmid .now ready to be inserted into another </a:t>
            </a:r>
          </a:p>
          <a:p>
            <a:r>
              <a:rPr lang="en-US" sz="2400" dirty="0">
                <a:solidFill>
                  <a:schemeClr val="bg1"/>
                </a:solidFill>
              </a:rPr>
              <a:t>    organism, such as a bacterial cells. </a:t>
            </a:r>
          </a:p>
          <a:p>
            <a:r>
              <a:rPr lang="en-US" sz="2400" b="1" dirty="0">
                <a:solidFill>
                  <a:srgbClr val="C00000"/>
                </a:solidFill>
              </a:rPr>
              <a:t>Cloning the Insulin Gene</a:t>
            </a:r>
          </a:p>
          <a:p>
            <a:pPr>
              <a:buFont typeface="Arial" pitchFamily="34" charset="0"/>
              <a:buChar char="•"/>
            </a:pPr>
            <a:r>
              <a:rPr lang="en-US" sz="2400" dirty="0">
                <a:solidFill>
                  <a:schemeClr val="bg1"/>
                </a:solidFill>
              </a:rPr>
              <a:t>  The recombinant plasmids and the bacterial cells are mixed up.  </a:t>
            </a:r>
          </a:p>
          <a:p>
            <a:pPr>
              <a:buFont typeface="Arial" pitchFamily="34" charset="0"/>
              <a:buChar char="•"/>
            </a:pPr>
            <a:r>
              <a:rPr lang="en-US" sz="2400" dirty="0">
                <a:solidFill>
                  <a:schemeClr val="bg1"/>
                </a:solidFill>
              </a:rPr>
              <a:t>  Plasmids enter the bacteria in a process called transfection.</a:t>
            </a:r>
          </a:p>
          <a:p>
            <a:pPr>
              <a:buFont typeface="Arial" pitchFamily="34" charset="0"/>
              <a:buChar char="•"/>
            </a:pPr>
            <a:r>
              <a:rPr lang="en-US" sz="2400" dirty="0">
                <a:solidFill>
                  <a:schemeClr val="bg1"/>
                </a:solidFill>
              </a:rPr>
              <a:t>  With the recombinant DNA molecule successfully being inserted </a:t>
            </a:r>
          </a:p>
          <a:p>
            <a:r>
              <a:rPr lang="en-US" sz="2400" dirty="0">
                <a:solidFill>
                  <a:schemeClr val="bg1"/>
                </a:solidFill>
              </a:rPr>
              <a:t>    into the bacterial host another property of plasmids that is their </a:t>
            </a:r>
          </a:p>
          <a:p>
            <a:r>
              <a:rPr lang="en-US" sz="2400" dirty="0">
                <a:solidFill>
                  <a:schemeClr val="bg1"/>
                </a:solidFill>
              </a:rPr>
              <a:t>    capacity to replicate can be exploited. </a:t>
            </a:r>
          </a:p>
          <a:p>
            <a:pPr>
              <a:buFont typeface="Arial" pitchFamily="34" charset="0"/>
              <a:buChar char="•"/>
            </a:pPr>
            <a:r>
              <a:rPr lang="en-US" sz="2400" dirty="0">
                <a:solidFill>
                  <a:schemeClr val="bg1"/>
                </a:solidFill>
              </a:rPr>
              <a:t>  Once inside a bacterium, the plasmid containing the human DNA </a:t>
            </a:r>
          </a:p>
          <a:p>
            <a:r>
              <a:rPr lang="en-US" sz="2400" dirty="0">
                <a:solidFill>
                  <a:schemeClr val="bg1"/>
                </a:solidFill>
              </a:rPr>
              <a:t>   can multiply to yield several dozen copies.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2308324"/>
          </a:xfrm>
          <a:prstGeom prst="rect">
            <a:avLst/>
          </a:prstGeom>
        </p:spPr>
        <p:txBody>
          <a:bodyPr wrap="square">
            <a:spAutoFit/>
          </a:bodyPr>
          <a:lstStyle/>
          <a:p>
            <a:pPr>
              <a:buFont typeface="Arial" pitchFamily="34" charset="0"/>
              <a:buChar char="•"/>
            </a:pPr>
            <a:r>
              <a:rPr lang="en-US" sz="2400" dirty="0">
                <a:solidFill>
                  <a:prstClr val="black"/>
                </a:solidFill>
              </a:rPr>
              <a:t>  When the bacteria divide, the plasmids are divided between the </a:t>
            </a:r>
          </a:p>
          <a:p>
            <a:r>
              <a:rPr lang="en-US" sz="2400" dirty="0">
                <a:solidFill>
                  <a:prstClr val="black"/>
                </a:solidFill>
              </a:rPr>
              <a:t>    two daughter cells and the plasmids continue to reproduce.</a:t>
            </a:r>
          </a:p>
          <a:p>
            <a:pPr>
              <a:buFont typeface="Arial" pitchFamily="34" charset="0"/>
              <a:buChar char="•"/>
            </a:pPr>
            <a:r>
              <a:rPr lang="en-US" sz="2400" dirty="0">
                <a:solidFill>
                  <a:prstClr val="black"/>
                </a:solidFill>
              </a:rPr>
              <a:t> With cells dividing rapidly (every 20 minutes), a bacterium </a:t>
            </a:r>
          </a:p>
          <a:p>
            <a:r>
              <a:rPr lang="en-US" sz="2400" dirty="0">
                <a:solidFill>
                  <a:prstClr val="black"/>
                </a:solidFill>
              </a:rPr>
              <a:t>   containing human c DNA (encoding for insulin, for example) will </a:t>
            </a:r>
          </a:p>
          <a:p>
            <a:r>
              <a:rPr lang="en-US" sz="2400" dirty="0">
                <a:solidFill>
                  <a:prstClr val="black"/>
                </a:solidFill>
              </a:rPr>
              <a:t>   shortly produce many millions of similar cells (clones) containing </a:t>
            </a:r>
          </a:p>
          <a:p>
            <a:r>
              <a:rPr lang="en-US" sz="2400" dirty="0">
                <a:solidFill>
                  <a:prstClr val="black"/>
                </a:solidFill>
              </a:rPr>
              <a:t>   the same human gene.</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22957"/>
            <a:ext cx="8610600" cy="6001643"/>
          </a:xfrm>
          <a:prstGeom prst="rect">
            <a:avLst/>
          </a:prstGeom>
        </p:spPr>
        <p:txBody>
          <a:bodyPr wrap="square">
            <a:spAutoFit/>
          </a:bodyPr>
          <a:lstStyle/>
          <a:p>
            <a:pPr lvl="0">
              <a:buFont typeface="Arial" pitchFamily="34" charset="0"/>
              <a:buChar char="•"/>
            </a:pPr>
            <a:r>
              <a:rPr lang="en-US" sz="2400" dirty="0">
                <a:solidFill>
                  <a:prstClr val="black"/>
                </a:solidFill>
              </a:rPr>
              <a:t>  The aeration rate is accordingly adjusted. </a:t>
            </a:r>
          </a:p>
          <a:p>
            <a:pPr lvl="0">
              <a:buFont typeface="Arial" pitchFamily="34" charset="0"/>
              <a:buChar char="•"/>
            </a:pPr>
            <a:r>
              <a:rPr lang="en-US" sz="2400" dirty="0">
                <a:solidFill>
                  <a:prstClr val="black"/>
                </a:solidFill>
              </a:rPr>
              <a:t>  The rapid growing, vigorously aerated culture produces a </a:t>
            </a:r>
          </a:p>
          <a:p>
            <a:pPr lvl="0"/>
            <a:r>
              <a:rPr lang="en-US" sz="2400" dirty="0">
                <a:solidFill>
                  <a:prstClr val="black"/>
                </a:solidFill>
              </a:rPr>
              <a:t>    considerate amount of foam. </a:t>
            </a:r>
          </a:p>
          <a:p>
            <a:pPr lvl="0">
              <a:buFont typeface="Arial" pitchFamily="34" charset="0"/>
              <a:buChar char="•"/>
            </a:pPr>
            <a:r>
              <a:rPr lang="en-US" sz="2400" dirty="0">
                <a:solidFill>
                  <a:prstClr val="black"/>
                </a:solidFill>
              </a:rPr>
              <a:t>  Either poly-propylene glycols or silicone antifoams may be used   </a:t>
            </a:r>
          </a:p>
          <a:p>
            <a:pPr lvl="0"/>
            <a:r>
              <a:rPr lang="en-US" sz="2400" dirty="0">
                <a:solidFill>
                  <a:prstClr val="black"/>
                </a:solidFill>
              </a:rPr>
              <a:t>    for suppressing the foam. </a:t>
            </a:r>
          </a:p>
          <a:p>
            <a:pPr lvl="0">
              <a:buFont typeface="Arial" pitchFamily="34" charset="0"/>
              <a:buChar char="•"/>
            </a:pPr>
            <a:r>
              <a:rPr lang="en-US" sz="2400" dirty="0">
                <a:solidFill>
                  <a:prstClr val="black"/>
                </a:solidFill>
              </a:rPr>
              <a:t>  Heat production occurs as a result of the metabolism of the yeast </a:t>
            </a:r>
          </a:p>
          <a:p>
            <a:pPr lvl="0"/>
            <a:r>
              <a:rPr lang="en-US" sz="2400" dirty="0">
                <a:solidFill>
                  <a:prstClr val="black"/>
                </a:solidFill>
              </a:rPr>
              <a:t>    cells, Therefore, it is essential to maintain temperature at 30 ̊C. </a:t>
            </a:r>
          </a:p>
          <a:p>
            <a:pPr lvl="0">
              <a:buFont typeface="Arial" pitchFamily="34" charset="0"/>
              <a:buChar char="•"/>
            </a:pPr>
            <a:r>
              <a:rPr lang="en-US" sz="2400" dirty="0">
                <a:solidFill>
                  <a:prstClr val="black"/>
                </a:solidFill>
              </a:rPr>
              <a:t>  This is accomplished by circulating coolant through internal coils. </a:t>
            </a:r>
          </a:p>
          <a:p>
            <a:pPr lvl="0">
              <a:buFont typeface="Arial" pitchFamily="34" charset="0"/>
              <a:buChar char="•"/>
            </a:pPr>
            <a:r>
              <a:rPr lang="en-US" sz="2400" dirty="0">
                <a:solidFill>
                  <a:prstClr val="black"/>
                </a:solidFill>
              </a:rPr>
              <a:t>  It is also required to maintain pH in the range of 4.0-4.5. This is </a:t>
            </a:r>
          </a:p>
          <a:p>
            <a:pPr lvl="0"/>
            <a:r>
              <a:rPr lang="en-US" sz="2400" dirty="0">
                <a:solidFill>
                  <a:prstClr val="black"/>
                </a:solidFill>
              </a:rPr>
              <a:t>    accomplished by the addition of suitable amounts of ammonia   </a:t>
            </a:r>
          </a:p>
          <a:p>
            <a:pPr lvl="0"/>
            <a:r>
              <a:rPr lang="en-US" sz="2400" dirty="0">
                <a:solidFill>
                  <a:prstClr val="black"/>
                </a:solidFill>
              </a:rPr>
              <a:t>    and ammonium sulphate or ammonia and sulfuric acid. </a:t>
            </a:r>
          </a:p>
          <a:p>
            <a:pPr lvl="0">
              <a:buFont typeface="Arial" pitchFamily="34" charset="0"/>
              <a:buChar char="•"/>
            </a:pPr>
            <a:r>
              <a:rPr lang="en-US" sz="2400" dirty="0">
                <a:solidFill>
                  <a:prstClr val="black"/>
                </a:solidFill>
              </a:rPr>
              <a:t>  The empirical equation derived by Harrison for bakers' yeast </a:t>
            </a:r>
          </a:p>
          <a:p>
            <a:pPr lvl="0"/>
            <a:r>
              <a:rPr lang="en-US" sz="2400" dirty="0">
                <a:solidFill>
                  <a:prstClr val="black"/>
                </a:solidFill>
              </a:rPr>
              <a:t>    production is:</a:t>
            </a:r>
          </a:p>
          <a:p>
            <a:pPr lvl="0"/>
            <a:r>
              <a:rPr lang="en-US" sz="2400" dirty="0">
                <a:solidFill>
                  <a:prstClr val="black"/>
                </a:solidFill>
              </a:rPr>
              <a:t>    </a:t>
            </a:r>
            <a:r>
              <a:rPr lang="en-US" sz="2400" b="1" dirty="0">
                <a:solidFill>
                  <a:srgbClr val="FF0000"/>
                </a:solidFill>
              </a:rPr>
              <a:t>Sucrose </a:t>
            </a:r>
            <a:r>
              <a:rPr lang="en-US" sz="2400" dirty="0">
                <a:solidFill>
                  <a:prstClr val="black"/>
                </a:solidFill>
              </a:rPr>
              <a:t>   +  </a:t>
            </a:r>
            <a:r>
              <a:rPr lang="en-US" sz="2400" b="1" dirty="0">
                <a:solidFill>
                  <a:srgbClr val="FF0000"/>
                </a:solidFill>
              </a:rPr>
              <a:t>Ammonia</a:t>
            </a:r>
            <a:r>
              <a:rPr lang="en-US" sz="2400" dirty="0">
                <a:solidFill>
                  <a:prstClr val="black"/>
                </a:solidFill>
              </a:rPr>
              <a:t>  +  </a:t>
            </a:r>
            <a:r>
              <a:rPr lang="en-US" sz="2400" b="1" dirty="0">
                <a:solidFill>
                  <a:srgbClr val="FF0000"/>
                </a:solidFill>
              </a:rPr>
              <a:t>Oxygen</a:t>
            </a:r>
            <a:r>
              <a:rPr lang="en-US" sz="2400" dirty="0">
                <a:solidFill>
                  <a:prstClr val="black"/>
                </a:solidFill>
              </a:rPr>
              <a:t>         </a:t>
            </a:r>
            <a:r>
              <a:rPr lang="en-US" sz="2400" b="1" dirty="0">
                <a:solidFill>
                  <a:srgbClr val="7030A0"/>
                </a:solidFill>
              </a:rPr>
              <a:t>Yeast</a:t>
            </a:r>
            <a:r>
              <a:rPr lang="en-US" sz="2400" dirty="0">
                <a:solidFill>
                  <a:prstClr val="black"/>
                </a:solidFill>
              </a:rPr>
              <a:t>    +   </a:t>
            </a:r>
            <a:r>
              <a:rPr lang="en-US" sz="2400" b="1" dirty="0">
                <a:solidFill>
                  <a:srgbClr val="FF0000"/>
                </a:solidFill>
              </a:rPr>
              <a:t>Water</a:t>
            </a:r>
            <a:r>
              <a:rPr lang="en-US" sz="2400" dirty="0">
                <a:solidFill>
                  <a:prstClr val="black"/>
                </a:solidFill>
              </a:rPr>
              <a:t>   +  </a:t>
            </a:r>
            <a:r>
              <a:rPr lang="en-US" sz="2400" b="1" dirty="0">
                <a:solidFill>
                  <a:srgbClr val="FF0000"/>
                </a:solidFill>
              </a:rPr>
              <a:t>CO</a:t>
            </a:r>
            <a:r>
              <a:rPr lang="en-US" sz="2400" b="1" baseline="-25000" dirty="0">
                <a:solidFill>
                  <a:srgbClr val="FF0000"/>
                </a:solidFill>
              </a:rPr>
              <a:t>2</a:t>
            </a:r>
            <a:r>
              <a:rPr lang="en-US" sz="2400" b="1" dirty="0">
                <a:solidFill>
                  <a:srgbClr val="FF0000"/>
                </a:solidFill>
              </a:rPr>
              <a:t> </a:t>
            </a:r>
          </a:p>
          <a:p>
            <a:pPr lvl="0"/>
            <a:r>
              <a:rPr lang="en-US" sz="2400" dirty="0">
                <a:solidFill>
                  <a:prstClr val="black"/>
                </a:solidFill>
              </a:rPr>
              <a:t>      200                10.4               102.5            100            77.2         145.6 </a:t>
            </a:r>
          </a:p>
          <a:p>
            <a:pPr lvl="0"/>
            <a:r>
              <a:rPr lang="en-US" sz="2400" dirty="0">
                <a:solidFill>
                  <a:prstClr val="black"/>
                </a:solidFill>
              </a:rPr>
              <a:t>     gms.               gms.              gms.              gms.           gms.        gms. </a:t>
            </a:r>
          </a:p>
        </p:txBody>
      </p:sp>
      <p:cxnSp>
        <p:nvCxnSpPr>
          <p:cNvPr id="6" name="Straight Arrow Connector 5"/>
          <p:cNvCxnSpPr/>
          <p:nvPr/>
        </p:nvCxnSpPr>
        <p:spPr>
          <a:xfrm>
            <a:off x="4876800" y="5562600"/>
            <a:ext cx="3810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a:buFont typeface="Arial" pitchFamily="34" charset="0"/>
              <a:buChar char="•"/>
            </a:pPr>
            <a:r>
              <a:rPr lang="en-US" sz="2400" dirty="0">
                <a:solidFill>
                  <a:schemeClr val="bg1"/>
                </a:solidFill>
              </a:rPr>
              <a:t>   There is liberation 387 K. Cal. of heat is generated during the </a:t>
            </a:r>
          </a:p>
          <a:p>
            <a:r>
              <a:rPr lang="en-US" sz="2400" dirty="0">
                <a:solidFill>
                  <a:schemeClr val="bg1"/>
                </a:solidFill>
              </a:rPr>
              <a:t>    production of 100 gms. of yeast. </a:t>
            </a:r>
          </a:p>
          <a:p>
            <a:pPr>
              <a:buFont typeface="Arial" pitchFamily="34" charset="0"/>
              <a:buChar char="•"/>
            </a:pPr>
            <a:r>
              <a:rPr lang="en-US" sz="2400" dirty="0">
                <a:solidFill>
                  <a:schemeClr val="bg1"/>
                </a:solidFill>
              </a:rPr>
              <a:t>  The pH of the fermentation broth is allowed to rise during the </a:t>
            </a:r>
          </a:p>
          <a:p>
            <a:r>
              <a:rPr lang="en-US" sz="2400" dirty="0">
                <a:solidFill>
                  <a:schemeClr val="bg1"/>
                </a:solidFill>
              </a:rPr>
              <a:t>    end period of the process. By doing so, yeast cells are made free </a:t>
            </a:r>
          </a:p>
          <a:p>
            <a:r>
              <a:rPr lang="en-US" sz="2400" dirty="0">
                <a:solidFill>
                  <a:schemeClr val="bg1"/>
                </a:solidFill>
              </a:rPr>
              <a:t>    of the adsorbed colored material, Finally, the addition of </a:t>
            </a:r>
          </a:p>
          <a:p>
            <a:r>
              <a:rPr lang="en-US" sz="2400" dirty="0">
                <a:solidFill>
                  <a:schemeClr val="bg1"/>
                </a:solidFill>
              </a:rPr>
              <a:t>    nutrients is stopped and aeration is continued for 30-60 minutes. </a:t>
            </a:r>
          </a:p>
          <a:p>
            <a:pPr>
              <a:buFont typeface="Arial" pitchFamily="34" charset="0"/>
              <a:buChar char="•"/>
            </a:pPr>
            <a:r>
              <a:rPr lang="en-US" sz="2400" dirty="0">
                <a:solidFill>
                  <a:schemeClr val="bg1"/>
                </a:solidFill>
              </a:rPr>
              <a:t>  This maturation or ripening process allows cell division to be </a:t>
            </a:r>
          </a:p>
          <a:p>
            <a:r>
              <a:rPr lang="en-US" sz="2400" dirty="0">
                <a:solidFill>
                  <a:schemeClr val="bg1"/>
                </a:solidFill>
              </a:rPr>
              <a:t>    completed and reduces the number of budding cells to less than </a:t>
            </a:r>
          </a:p>
          <a:p>
            <a:r>
              <a:rPr lang="en-US" sz="2400" dirty="0">
                <a:solidFill>
                  <a:schemeClr val="bg1"/>
                </a:solidFill>
              </a:rPr>
              <a:t>    20% of the total population. Bud counts greater than 20% reduce </a:t>
            </a:r>
          </a:p>
          <a:p>
            <a:r>
              <a:rPr lang="en-US" sz="2400" dirty="0">
                <a:solidFill>
                  <a:schemeClr val="bg1"/>
                </a:solidFill>
              </a:rPr>
              <a:t>    the keeping properties of the yeast. </a:t>
            </a:r>
          </a:p>
          <a:p>
            <a:pPr>
              <a:buFont typeface="Arial" pitchFamily="34" charset="0"/>
              <a:buChar char="•"/>
            </a:pPr>
            <a:r>
              <a:rPr lang="en-US" sz="2400" dirty="0">
                <a:solidFill>
                  <a:schemeClr val="bg1"/>
                </a:solidFill>
              </a:rPr>
              <a:t>  The final culture contains approximately 50 gms, dry matter per </a:t>
            </a:r>
          </a:p>
          <a:p>
            <a:r>
              <a:rPr lang="en-US" sz="2400" dirty="0">
                <a:solidFill>
                  <a:schemeClr val="bg1"/>
                </a:solidFill>
              </a:rPr>
              <a:t>    liter. </a:t>
            </a:r>
          </a:p>
          <a:p>
            <a:pPr>
              <a:buFont typeface="Arial" pitchFamily="34" charset="0"/>
              <a:buChar char="•"/>
            </a:pPr>
            <a:r>
              <a:rPr lang="en-US" sz="2400" dirty="0">
                <a:solidFill>
                  <a:schemeClr val="bg1"/>
                </a:solidFill>
              </a:rPr>
              <a:t>  The yeast cells are separated from the bulk of the liquid. These </a:t>
            </a:r>
          </a:p>
          <a:p>
            <a:r>
              <a:rPr lang="en-US" sz="2400" dirty="0">
                <a:solidFill>
                  <a:schemeClr val="bg1"/>
                </a:solidFill>
              </a:rPr>
              <a:t>    cells are collectively called yeast cream. The yeast cream is </a:t>
            </a:r>
          </a:p>
          <a:p>
            <a:r>
              <a:rPr lang="en-US" sz="2400" dirty="0">
                <a:solidFill>
                  <a:schemeClr val="bg1"/>
                </a:solidFill>
              </a:rPr>
              <a:t>    washed with water and centrifuged. Thus, the product containing </a:t>
            </a:r>
          </a:p>
          <a:p>
            <a:r>
              <a:rPr lang="en-US" sz="2400" dirty="0">
                <a:solidFill>
                  <a:schemeClr val="bg1"/>
                </a:solidFill>
              </a:rPr>
              <a:t>    200 gms. dry matter per liter is obtained.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262979"/>
          </a:xfrm>
          <a:prstGeom prst="rect">
            <a:avLst/>
          </a:prstGeom>
        </p:spPr>
        <p:txBody>
          <a:bodyPr wrap="square">
            <a:spAutoFit/>
          </a:bodyPr>
          <a:lstStyle/>
          <a:p>
            <a:pPr lvl="0">
              <a:buFont typeface="Arial" pitchFamily="34" charset="0"/>
              <a:buChar char="•"/>
            </a:pPr>
            <a:r>
              <a:rPr lang="en-US" sz="2400" dirty="0">
                <a:solidFill>
                  <a:prstClr val="black"/>
                </a:solidFill>
              </a:rPr>
              <a:t>  This product is further dried on rotary vacuum filters. Salt added </a:t>
            </a:r>
          </a:p>
          <a:p>
            <a:pPr lvl="0"/>
            <a:r>
              <a:rPr lang="en-US" sz="2400" dirty="0">
                <a:solidFill>
                  <a:prstClr val="black"/>
                </a:solidFill>
              </a:rPr>
              <a:t>    prior to filtration shrinks the cells. </a:t>
            </a:r>
          </a:p>
          <a:p>
            <a:pPr lvl="0">
              <a:buFont typeface="Arial" pitchFamily="34" charset="0"/>
              <a:buChar char="•"/>
            </a:pPr>
            <a:r>
              <a:rPr lang="en-US" sz="2400" dirty="0">
                <a:solidFill>
                  <a:prstClr val="black"/>
                </a:solidFill>
              </a:rPr>
              <a:t>  These cells are subjected to spraying with water on the filter. As a </a:t>
            </a:r>
          </a:p>
          <a:p>
            <a:pPr lvl="0"/>
            <a:r>
              <a:rPr lang="en-US" sz="2400" dirty="0">
                <a:solidFill>
                  <a:prstClr val="black"/>
                </a:solidFill>
              </a:rPr>
              <a:t>    result of this, cells get swollen because they take up extracellular    </a:t>
            </a:r>
          </a:p>
          <a:p>
            <a:pPr lvl="0"/>
            <a:r>
              <a:rPr lang="en-US" sz="2400" dirty="0">
                <a:solidFill>
                  <a:prstClr val="black"/>
                </a:solidFill>
              </a:rPr>
              <a:t>    water. </a:t>
            </a:r>
          </a:p>
          <a:p>
            <a:pPr lvl="0">
              <a:buFont typeface="Arial" pitchFamily="34" charset="0"/>
              <a:buChar char="•"/>
            </a:pPr>
            <a:r>
              <a:rPr lang="en-US" sz="2400" dirty="0">
                <a:solidFill>
                  <a:prstClr val="black"/>
                </a:solidFill>
              </a:rPr>
              <a:t>  This results in the formation of a dryer product containing </a:t>
            </a:r>
          </a:p>
          <a:p>
            <a:pPr lvl="0"/>
            <a:r>
              <a:rPr lang="en-US" sz="2400" dirty="0">
                <a:solidFill>
                  <a:prstClr val="black"/>
                </a:solidFill>
              </a:rPr>
              <a:t>    30 % dry matter content. </a:t>
            </a:r>
          </a:p>
          <a:p>
            <a:pPr lvl="0">
              <a:buFont typeface="Arial" pitchFamily="34" charset="0"/>
              <a:buChar char="•"/>
            </a:pPr>
            <a:r>
              <a:rPr lang="en-US" sz="2400" dirty="0">
                <a:solidFill>
                  <a:prstClr val="black"/>
                </a:solidFill>
              </a:rPr>
              <a:t>  Water and plasticizers may be added to the product scraped from </a:t>
            </a:r>
          </a:p>
          <a:p>
            <a:pPr lvl="0"/>
            <a:r>
              <a:rPr lang="en-US" sz="2400" dirty="0">
                <a:solidFill>
                  <a:prstClr val="black"/>
                </a:solidFill>
              </a:rPr>
              <a:t>    the filter. And this facilitates the formation of blocks of yeast. </a:t>
            </a:r>
          </a:p>
          <a:p>
            <a:pPr lvl="0">
              <a:buFont typeface="Arial" pitchFamily="34" charset="0"/>
              <a:buChar char="•"/>
            </a:pPr>
            <a:r>
              <a:rPr lang="en-US" sz="2400" dirty="0">
                <a:solidFill>
                  <a:prstClr val="black"/>
                </a:solidFill>
              </a:rPr>
              <a:t>  Those blocks must be kept at low temperature until they are </a:t>
            </a:r>
          </a:p>
          <a:p>
            <a:pPr lvl="0"/>
            <a:r>
              <a:rPr lang="en-US" sz="2400" dirty="0">
                <a:solidFill>
                  <a:prstClr val="black"/>
                </a:solidFill>
              </a:rPr>
              <a:t>    used.</a:t>
            </a:r>
          </a:p>
          <a:p>
            <a:pPr lvl="0">
              <a:buFont typeface="Arial" pitchFamily="34" charset="0"/>
              <a:buChar char="•"/>
            </a:pPr>
            <a:r>
              <a:rPr lang="en-US" sz="2400" dirty="0">
                <a:solidFill>
                  <a:prstClr val="black"/>
                </a:solidFill>
              </a:rPr>
              <a:t>   Pressed bakers' yeast is gradually being replaced by active dried </a:t>
            </a:r>
          </a:p>
          <a:p>
            <a:pPr lvl="0"/>
            <a:r>
              <a:rPr lang="en-US" sz="2400" dirty="0">
                <a:solidFill>
                  <a:prstClr val="black"/>
                </a:solidFill>
              </a:rPr>
              <a:t>     yeast. The method of production of active dried yeast is similar </a:t>
            </a:r>
          </a:p>
          <a:p>
            <a:pPr lvl="0"/>
            <a:r>
              <a:rPr lang="en-US" sz="2400" dirty="0">
                <a:solidFill>
                  <a:prstClr val="black"/>
                </a:solidFill>
              </a:rPr>
              <a:t>     to that of pressed yeast with the following exceptions: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marL="457200" indent="-457200">
              <a:buAutoNum type="arabicPeriod"/>
            </a:pPr>
            <a:r>
              <a:rPr lang="en-US" sz="2400" dirty="0">
                <a:solidFill>
                  <a:schemeClr val="bg1"/>
                </a:solidFill>
              </a:rPr>
              <a:t>Specially-bred yeasts, which offer stability against drying, are </a:t>
            </a:r>
          </a:p>
          <a:p>
            <a:pPr marL="457200" indent="-457200"/>
            <a:r>
              <a:rPr lang="en-US" sz="2400" dirty="0">
                <a:solidFill>
                  <a:schemeClr val="bg1"/>
                </a:solidFill>
              </a:rPr>
              <a:t>       used. </a:t>
            </a:r>
          </a:p>
          <a:p>
            <a:pPr marL="457200" indent="-457200">
              <a:buAutoNum type="arabicPeriod" startAt="2"/>
            </a:pPr>
            <a:r>
              <a:rPr lang="en-US" sz="2400" dirty="0">
                <a:solidFill>
                  <a:schemeClr val="bg1"/>
                </a:solidFill>
              </a:rPr>
              <a:t>Nitrogen and sugar feeds are restricted towards the end of the production methods.</a:t>
            </a:r>
          </a:p>
          <a:p>
            <a:pPr marL="457200" indent="-457200">
              <a:buAutoNum type="arabicPeriod" startAt="2"/>
            </a:pPr>
            <a:r>
              <a:rPr lang="en-US" sz="2400" dirty="0">
                <a:solidFill>
                  <a:schemeClr val="bg1"/>
                </a:solidFill>
              </a:rPr>
              <a:t>Separation and filtration are designed to give products of some 35 percent dry matter. </a:t>
            </a:r>
          </a:p>
          <a:p>
            <a:pPr marL="457200" indent="-457200">
              <a:buAutoNum type="arabicPeriod" startAt="2"/>
            </a:pPr>
            <a:r>
              <a:rPr lang="en-US" sz="2400" dirty="0">
                <a:solidFill>
                  <a:schemeClr val="bg1"/>
                </a:solidFill>
              </a:rPr>
              <a:t>The yeast mass is extruded through a screen and chopped. </a:t>
            </a:r>
          </a:p>
          <a:p>
            <a:pPr marL="457200" indent="-457200">
              <a:buAutoNum type="arabicPeriod" startAt="2"/>
            </a:pPr>
            <a:r>
              <a:rPr lang="en-US" sz="2400" dirty="0">
                <a:solidFill>
                  <a:schemeClr val="bg1"/>
                </a:solidFill>
              </a:rPr>
              <a:t>The pellets are dried in a tunnel or rotary driers for 6-24</a:t>
            </a:r>
          </a:p>
          <a:p>
            <a:pPr marL="457200" indent="-457200"/>
            <a:r>
              <a:rPr lang="en-US" sz="2400" dirty="0">
                <a:solidFill>
                  <a:schemeClr val="bg1"/>
                </a:solidFill>
              </a:rPr>
              <a:t>       hours.</a:t>
            </a:r>
          </a:p>
          <a:p>
            <a:pPr marL="457200" indent="-457200">
              <a:buAutoNum type="arabicPeriod" startAt="6"/>
            </a:pPr>
            <a:r>
              <a:rPr lang="en-US" sz="2400" dirty="0">
                <a:solidFill>
                  <a:schemeClr val="bg1"/>
                </a:solidFill>
              </a:rPr>
              <a:t>The product is packed in airtight containers. </a:t>
            </a:r>
          </a:p>
          <a:p>
            <a:pPr marL="457200" indent="-457200"/>
            <a:r>
              <a:rPr lang="en-US" sz="2400" b="1" dirty="0">
                <a:solidFill>
                  <a:srgbClr val="C00000"/>
                </a:solidFill>
              </a:rPr>
              <a:t>The advantages of dried yeast are</a:t>
            </a:r>
            <a:r>
              <a:rPr lang="en-US" sz="2400" dirty="0">
                <a:solidFill>
                  <a:schemeClr val="bg1"/>
                </a:solidFill>
              </a:rPr>
              <a:t>:</a:t>
            </a:r>
          </a:p>
          <a:p>
            <a:pPr marL="457200" indent="-457200"/>
            <a:r>
              <a:rPr lang="en-US" sz="2400" dirty="0">
                <a:solidFill>
                  <a:schemeClr val="bg1"/>
                </a:solidFill>
              </a:rPr>
              <a:t>(</a:t>
            </a:r>
            <a:r>
              <a:rPr lang="en-US" sz="2400" dirty="0" err="1">
                <a:solidFill>
                  <a:schemeClr val="bg1"/>
                </a:solidFill>
              </a:rPr>
              <a:t>i</a:t>
            </a:r>
            <a:r>
              <a:rPr lang="en-US" sz="2400" dirty="0">
                <a:solidFill>
                  <a:schemeClr val="bg1"/>
                </a:solidFill>
              </a:rPr>
              <a:t>)It has less bulk than pressed bakers' yeast. </a:t>
            </a:r>
          </a:p>
          <a:p>
            <a:pPr marL="457200" indent="-457200"/>
            <a:r>
              <a:rPr lang="en-US" sz="2400" dirty="0">
                <a:solidFill>
                  <a:schemeClr val="bg1"/>
                </a:solidFill>
              </a:rPr>
              <a:t>(ii) It may be stored at amient temperatures, </a:t>
            </a:r>
          </a:p>
          <a:p>
            <a:pPr marL="457200" indent="-457200"/>
            <a:r>
              <a:rPr lang="en-US" sz="2400" dirty="0">
                <a:solidFill>
                  <a:schemeClr val="bg1"/>
                </a:solidFill>
              </a:rPr>
              <a:t>(iii) It is readily reconstituted by dispersion in warm water. </a:t>
            </a:r>
          </a:p>
          <a:p>
            <a:pPr marL="457200" indent="-457200"/>
            <a:r>
              <a:rPr lang="en-US" sz="2400" b="1" dirty="0">
                <a:solidFill>
                  <a:srgbClr val="C00000"/>
                </a:solidFill>
              </a:rPr>
              <a:t>The major disadvantage</a:t>
            </a:r>
            <a:r>
              <a:rPr lang="en-US" sz="2400" dirty="0">
                <a:solidFill>
                  <a:schemeClr val="bg1"/>
                </a:solidFill>
              </a:rPr>
              <a:t> is its lower activity, 65 percent of that of</a:t>
            </a:r>
          </a:p>
          <a:p>
            <a:pPr marL="457200" indent="-457200"/>
            <a:r>
              <a:rPr lang="en-US" sz="2400" dirty="0">
                <a:solidFill>
                  <a:schemeClr val="bg1"/>
                </a:solidFill>
              </a:rPr>
              <a:t>pressed yeast.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a:stretch>
            <a:fillRect/>
          </a:stretch>
        </p:blipFill>
        <p:spPr bwMode="auto">
          <a:xfrm>
            <a:off x="1371600" y="381000"/>
            <a:ext cx="6934200" cy="6096000"/>
          </a:xfrm>
          <a:prstGeom prst="rect">
            <a:avLst/>
          </a:prstGeom>
          <a:noFill/>
          <a:ln w="28575">
            <a:solidFill>
              <a:srgbClr val="FF0000"/>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461665"/>
          </a:xfrm>
          <a:prstGeom prst="rect">
            <a:avLst/>
          </a:prstGeom>
        </p:spPr>
        <p:txBody>
          <a:bodyPr wrap="square">
            <a:spAutoFit/>
          </a:bodyPr>
          <a:lstStyle/>
          <a:p>
            <a:r>
              <a:rPr lang="en-US" sz="2400" b="1" dirty="0">
                <a:solidFill>
                  <a:srgbClr val="FF0000"/>
                </a:solidFill>
              </a:rPr>
              <a:t>Primary Metabolites: Glutamic acid, Cyanocobalamine, Ethanol</a:t>
            </a:r>
            <a:endParaRPr lang="en-US" b="1" dirty="0">
              <a:solidFill>
                <a:srgbClr val="FF0000"/>
              </a:solidFill>
            </a:endParaRPr>
          </a:p>
        </p:txBody>
      </p:sp>
      <p:sp>
        <p:nvSpPr>
          <p:cNvPr id="5" name="Rectangle 4"/>
          <p:cNvSpPr/>
          <p:nvPr/>
        </p:nvSpPr>
        <p:spPr>
          <a:xfrm>
            <a:off x="304800" y="685800"/>
            <a:ext cx="8534400" cy="5632311"/>
          </a:xfrm>
          <a:prstGeom prst="rect">
            <a:avLst/>
          </a:prstGeom>
        </p:spPr>
        <p:txBody>
          <a:bodyPr wrap="square">
            <a:spAutoFit/>
          </a:bodyPr>
          <a:lstStyle/>
          <a:p>
            <a:r>
              <a:rPr lang="en-US" sz="2400" b="1" dirty="0">
                <a:solidFill>
                  <a:srgbClr val="7030A0"/>
                </a:solidFill>
              </a:rPr>
              <a:t>Fermentative production of L-</a:t>
            </a:r>
            <a:r>
              <a:rPr lang="en-US" sz="2400" b="1" dirty="0" err="1">
                <a:solidFill>
                  <a:srgbClr val="7030A0"/>
                </a:solidFill>
              </a:rPr>
              <a:t>glutamic</a:t>
            </a:r>
            <a:r>
              <a:rPr lang="en-US" sz="2400" b="1" dirty="0">
                <a:solidFill>
                  <a:srgbClr val="7030A0"/>
                </a:solidFill>
              </a:rPr>
              <a:t> acid</a:t>
            </a:r>
          </a:p>
          <a:p>
            <a:pPr>
              <a:buFont typeface="Arial" pitchFamily="34" charset="0"/>
              <a:buChar char="•"/>
            </a:pPr>
            <a:r>
              <a:rPr lang="en-US" sz="2400" dirty="0">
                <a:solidFill>
                  <a:schemeClr val="bg1"/>
                </a:solidFill>
              </a:rPr>
              <a:t>   A derivative of glutamic acid, monosodium glutamate, is used to </a:t>
            </a:r>
          </a:p>
          <a:p>
            <a:r>
              <a:rPr lang="en-US" sz="2400" dirty="0">
                <a:solidFill>
                  <a:schemeClr val="bg1"/>
                </a:solidFill>
              </a:rPr>
              <a:t>    develop a flavor in food products (e.g. soups). </a:t>
            </a:r>
          </a:p>
          <a:p>
            <a:pPr>
              <a:buFont typeface="Arial" pitchFamily="34" charset="0"/>
              <a:buChar char="•"/>
            </a:pPr>
            <a:r>
              <a:rPr lang="en-US" sz="2400" dirty="0">
                <a:solidFill>
                  <a:schemeClr val="bg1"/>
                </a:solidFill>
              </a:rPr>
              <a:t>  The commercial production of this acid in the world exceeds </a:t>
            </a:r>
          </a:p>
          <a:p>
            <a:r>
              <a:rPr lang="en-US" sz="2400" dirty="0">
                <a:solidFill>
                  <a:schemeClr val="bg1"/>
                </a:solidFill>
              </a:rPr>
              <a:t>    1,00,000 tons per annum. </a:t>
            </a:r>
          </a:p>
          <a:p>
            <a:pPr>
              <a:buFont typeface="Arial" pitchFamily="34" charset="0"/>
              <a:buChar char="•"/>
            </a:pPr>
            <a:r>
              <a:rPr lang="en-US" sz="2400" dirty="0">
                <a:solidFill>
                  <a:schemeClr val="bg1"/>
                </a:solidFill>
              </a:rPr>
              <a:t>  L-Glutamic acid may be produced in many ways:</a:t>
            </a:r>
          </a:p>
          <a:p>
            <a:pPr marL="457200" indent="-457200">
              <a:buAutoNum type="alphaLcParenBoth"/>
            </a:pPr>
            <a:r>
              <a:rPr lang="en-US" sz="2400" dirty="0">
                <a:solidFill>
                  <a:schemeClr val="bg1"/>
                </a:solidFill>
              </a:rPr>
              <a:t>by the hydrolysis of wheat gluten, soyabean cake, or other </a:t>
            </a:r>
          </a:p>
          <a:p>
            <a:pPr marL="457200" indent="-457200"/>
            <a:r>
              <a:rPr lang="en-US" sz="2400" dirty="0">
                <a:solidFill>
                  <a:schemeClr val="bg1"/>
                </a:solidFill>
              </a:rPr>
              <a:t>       proteinaceous material;</a:t>
            </a:r>
          </a:p>
          <a:p>
            <a:pPr marL="457200" indent="-457200"/>
            <a:r>
              <a:rPr lang="en-US" sz="2400" dirty="0">
                <a:solidFill>
                  <a:schemeClr val="bg1"/>
                </a:solidFill>
              </a:rPr>
              <a:t>(b) by the cleavage of the pyrrolidone carboxylic acid found in Steffen's molasses;</a:t>
            </a:r>
          </a:p>
          <a:p>
            <a:pPr marL="457200" indent="-457200"/>
            <a:r>
              <a:rPr lang="en-US" sz="2400" dirty="0">
                <a:solidFill>
                  <a:schemeClr val="bg1"/>
                </a:solidFill>
              </a:rPr>
              <a:t>(c) by a one-stage fermentation process involving a single micro-organism; </a:t>
            </a:r>
          </a:p>
          <a:p>
            <a:pPr marL="457200" indent="-457200"/>
            <a:r>
              <a:rPr lang="en-US" sz="2400" dirty="0">
                <a:solidFill>
                  <a:schemeClr val="bg1"/>
                </a:solidFill>
              </a:rPr>
              <a:t>(d) by a two-stage fermentation process where a-</a:t>
            </a:r>
            <a:r>
              <a:rPr lang="en-US" sz="2400" dirty="0" err="1">
                <a:solidFill>
                  <a:schemeClr val="bg1"/>
                </a:solidFill>
              </a:rPr>
              <a:t>ketoglutaric</a:t>
            </a:r>
            <a:r>
              <a:rPr lang="en-US" sz="2400" dirty="0">
                <a:solidFill>
                  <a:schemeClr val="bg1"/>
                </a:solidFill>
              </a:rPr>
              <a:t> acid is produced by one microbe and </a:t>
            </a:r>
            <a:r>
              <a:rPr lang="el-GR" sz="2400" dirty="0">
                <a:solidFill>
                  <a:schemeClr val="bg1"/>
                </a:solidFill>
              </a:rPr>
              <a:t>α</a:t>
            </a:r>
            <a:r>
              <a:rPr lang="en-US" sz="2400" dirty="0">
                <a:solidFill>
                  <a:schemeClr val="bg1"/>
                </a:solidFill>
              </a:rPr>
              <a:t>-</a:t>
            </a:r>
            <a:r>
              <a:rPr lang="en-US" sz="2400" dirty="0" err="1">
                <a:solidFill>
                  <a:schemeClr val="bg1"/>
                </a:solidFill>
              </a:rPr>
              <a:t>ketoglutaric</a:t>
            </a:r>
            <a:r>
              <a:rPr lang="en-US" sz="2400" dirty="0">
                <a:solidFill>
                  <a:schemeClr val="bg1"/>
                </a:solidFill>
              </a:rPr>
              <a:t> acid, in turn, is converted to L-glutamic acid by another microbe.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154984"/>
          </a:xfrm>
          <a:prstGeom prst="rect">
            <a:avLst/>
          </a:prstGeom>
        </p:spPr>
        <p:txBody>
          <a:bodyPr wrap="square">
            <a:spAutoFit/>
          </a:bodyPr>
          <a:lstStyle/>
          <a:p>
            <a:pPr>
              <a:buFont typeface="Arial" pitchFamily="34" charset="0"/>
              <a:buChar char="•"/>
            </a:pPr>
            <a:r>
              <a:rPr lang="en-US" sz="2400" dirty="0">
                <a:solidFill>
                  <a:schemeClr val="bg1"/>
                </a:solidFill>
              </a:rPr>
              <a:t>   Nowadays, a one-stage process utilizing </a:t>
            </a:r>
            <a:r>
              <a:rPr lang="en-US" sz="2400" i="1" dirty="0">
                <a:solidFill>
                  <a:schemeClr val="bg1"/>
                </a:solidFill>
              </a:rPr>
              <a:t>Corynebacterium </a:t>
            </a:r>
          </a:p>
          <a:p>
            <a:r>
              <a:rPr lang="en-US" sz="2400" i="1" dirty="0">
                <a:solidFill>
                  <a:schemeClr val="bg1"/>
                </a:solidFill>
              </a:rPr>
              <a:t>    glutamicum</a:t>
            </a:r>
            <a:r>
              <a:rPr lang="en-US" sz="2400" dirty="0">
                <a:solidFill>
                  <a:schemeClr val="bg1"/>
                </a:solidFill>
              </a:rPr>
              <a:t> is mainly adopted produce L-glutamic acid on a </a:t>
            </a:r>
          </a:p>
          <a:p>
            <a:r>
              <a:rPr lang="en-US" sz="2400" dirty="0">
                <a:solidFill>
                  <a:schemeClr val="bg1"/>
                </a:solidFill>
              </a:rPr>
              <a:t>    large-scale, Japanese workers have obtained high-yielding </a:t>
            </a:r>
          </a:p>
          <a:p>
            <a:r>
              <a:rPr lang="en-US" sz="2400" dirty="0">
                <a:solidFill>
                  <a:schemeClr val="bg1"/>
                </a:solidFill>
              </a:rPr>
              <a:t>    mutants of this microbe.</a:t>
            </a:r>
          </a:p>
          <a:p>
            <a:pPr>
              <a:buFont typeface="Arial" pitchFamily="34" charset="0"/>
              <a:buChar char="•"/>
            </a:pPr>
            <a:r>
              <a:rPr lang="en-US" sz="2400" dirty="0">
                <a:solidFill>
                  <a:schemeClr val="bg1"/>
                </a:solidFill>
              </a:rPr>
              <a:t>  Glucose and starch hydrolysates are the principal raw materials </a:t>
            </a:r>
          </a:p>
          <a:p>
            <a:r>
              <a:rPr lang="en-US" sz="2400" dirty="0">
                <a:solidFill>
                  <a:schemeClr val="bg1"/>
                </a:solidFill>
              </a:rPr>
              <a:t>   for the fermentative production of amino acids, More efforts </a:t>
            </a:r>
          </a:p>
          <a:p>
            <a:r>
              <a:rPr lang="en-US" sz="2400" dirty="0">
                <a:solidFill>
                  <a:schemeClr val="bg1"/>
                </a:solidFill>
              </a:rPr>
              <a:t>   have been made to replace these materials with such cheaper </a:t>
            </a:r>
          </a:p>
          <a:p>
            <a:r>
              <a:rPr lang="en-US" sz="2400" dirty="0">
                <a:solidFill>
                  <a:schemeClr val="bg1"/>
                </a:solidFill>
              </a:rPr>
              <a:t>   and more easily available ones as molasses, ethanol, pentose, </a:t>
            </a:r>
          </a:p>
          <a:p>
            <a:r>
              <a:rPr lang="en-US" sz="2400" dirty="0">
                <a:solidFill>
                  <a:schemeClr val="bg1"/>
                </a:solidFill>
              </a:rPr>
              <a:t>   acetic acid and other petrochemicals. </a:t>
            </a:r>
          </a:p>
          <a:p>
            <a:pPr>
              <a:buFont typeface="Arial" pitchFamily="34" charset="0"/>
              <a:buChar char="•"/>
            </a:pPr>
            <a:r>
              <a:rPr lang="en-US" sz="2400" dirty="0">
                <a:solidFill>
                  <a:schemeClr val="bg1"/>
                </a:solidFill>
              </a:rPr>
              <a:t>  The fermentative production of L-glutamic acid from various </a:t>
            </a:r>
          </a:p>
          <a:p>
            <a:r>
              <a:rPr lang="en-US" sz="2400" dirty="0">
                <a:solidFill>
                  <a:schemeClr val="bg1"/>
                </a:solidFill>
              </a:rPr>
              <a:t>    carbon sources is given in Table </a:t>
            </a:r>
          </a:p>
        </p:txBody>
      </p:sp>
      <p:pic>
        <p:nvPicPr>
          <p:cNvPr id="1026" name="Picture 2"/>
          <p:cNvPicPr>
            <a:picLocks noChangeAspect="1" noChangeArrowheads="1"/>
          </p:cNvPicPr>
          <p:nvPr/>
        </p:nvPicPr>
        <p:blipFill>
          <a:blip r:embed="rId2"/>
          <a:srcRect/>
          <a:stretch>
            <a:fillRect/>
          </a:stretch>
        </p:blipFill>
        <p:spPr bwMode="auto">
          <a:xfrm>
            <a:off x="457200" y="4495800"/>
            <a:ext cx="8077199" cy="1981200"/>
          </a:xfrm>
          <a:prstGeom prst="rect">
            <a:avLst/>
          </a:prstGeom>
          <a:noFill/>
          <a:ln w="28575">
            <a:solidFill>
              <a:srgbClr val="FF0000"/>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a:buFont typeface="Arial" pitchFamily="34" charset="0"/>
              <a:buChar char="•"/>
            </a:pPr>
            <a:r>
              <a:rPr lang="en-US" sz="2400" dirty="0">
                <a:solidFill>
                  <a:schemeClr val="bg1"/>
                </a:solidFill>
              </a:rPr>
              <a:t>  Industrial production of L-glutamic acid using glucose as the </a:t>
            </a:r>
          </a:p>
          <a:p>
            <a:r>
              <a:rPr lang="en-US" sz="2400" dirty="0">
                <a:solidFill>
                  <a:schemeClr val="bg1"/>
                </a:solidFill>
              </a:rPr>
              <a:t>    carbon source was initiated in 1957 by Kyowa Hakko Kogyo Co. </a:t>
            </a:r>
          </a:p>
          <a:p>
            <a:pPr>
              <a:buFont typeface="Arial" pitchFamily="34" charset="0"/>
              <a:buChar char="•"/>
            </a:pPr>
            <a:r>
              <a:rPr lang="en-US" sz="2400" dirty="0">
                <a:solidFill>
                  <a:schemeClr val="bg1"/>
                </a:solidFill>
              </a:rPr>
              <a:t>  It is necessary to add a limited amount of biotin to the </a:t>
            </a:r>
          </a:p>
          <a:p>
            <a:r>
              <a:rPr lang="en-US" sz="2400" dirty="0">
                <a:solidFill>
                  <a:schemeClr val="bg1"/>
                </a:solidFill>
              </a:rPr>
              <a:t>    production medium. </a:t>
            </a:r>
          </a:p>
          <a:p>
            <a:pPr>
              <a:buFont typeface="Arial" pitchFamily="34" charset="0"/>
              <a:buChar char="•"/>
            </a:pPr>
            <a:r>
              <a:rPr lang="en-US" sz="2400" dirty="0">
                <a:solidFill>
                  <a:schemeClr val="bg1"/>
                </a:solidFill>
              </a:rPr>
              <a:t>  The quantity of biotin needed is in the range of 1 to 5µg./ltr. </a:t>
            </a:r>
          </a:p>
          <a:p>
            <a:pPr>
              <a:buFont typeface="Arial" pitchFamily="34" charset="0"/>
              <a:buChar char="•"/>
            </a:pPr>
            <a:r>
              <a:rPr lang="en-US" sz="2400" dirty="0">
                <a:solidFill>
                  <a:schemeClr val="bg1"/>
                </a:solidFill>
              </a:rPr>
              <a:t>  The accumulated glutamic acid gets excreted through the cell-</a:t>
            </a:r>
          </a:p>
          <a:p>
            <a:r>
              <a:rPr lang="en-US" sz="2400" dirty="0">
                <a:solidFill>
                  <a:schemeClr val="bg1"/>
                </a:solidFill>
              </a:rPr>
              <a:t>    wall by the mechanism involving biotin. With inexpensive raw </a:t>
            </a:r>
          </a:p>
          <a:p>
            <a:r>
              <a:rPr lang="en-US" sz="2400" dirty="0">
                <a:solidFill>
                  <a:schemeClr val="bg1"/>
                </a:solidFill>
              </a:rPr>
              <a:t>    materials, fine control of biotin in glutamic acid fermentation is </a:t>
            </a:r>
          </a:p>
          <a:p>
            <a:r>
              <a:rPr lang="en-US" sz="2400" dirty="0">
                <a:solidFill>
                  <a:schemeClr val="bg1"/>
                </a:solidFill>
              </a:rPr>
              <a:t>    not possible. </a:t>
            </a:r>
          </a:p>
          <a:p>
            <a:pPr>
              <a:buFont typeface="Arial" pitchFamily="34" charset="0"/>
              <a:buChar char="•"/>
            </a:pPr>
            <a:r>
              <a:rPr lang="en-US" sz="2400" dirty="0">
                <a:solidFill>
                  <a:schemeClr val="bg1"/>
                </a:solidFill>
              </a:rPr>
              <a:t>  Glutamic acid formation and its excretion occur even at higher </a:t>
            </a:r>
          </a:p>
          <a:p>
            <a:r>
              <a:rPr lang="en-US" sz="2400" dirty="0">
                <a:solidFill>
                  <a:schemeClr val="bg1"/>
                </a:solidFill>
              </a:rPr>
              <a:t>   biotin concentrations, provided the fermentation medium is </a:t>
            </a:r>
          </a:p>
          <a:p>
            <a:r>
              <a:rPr lang="en-US" sz="2400" dirty="0">
                <a:solidFill>
                  <a:schemeClr val="bg1"/>
                </a:solidFill>
              </a:rPr>
              <a:t>   supplemented by penicillin or detergents. </a:t>
            </a:r>
          </a:p>
          <a:p>
            <a:pPr>
              <a:buFont typeface="Arial" pitchFamily="34" charset="0"/>
              <a:buChar char="•"/>
            </a:pPr>
            <a:r>
              <a:rPr lang="en-US" sz="2400" dirty="0">
                <a:solidFill>
                  <a:schemeClr val="bg1"/>
                </a:solidFill>
              </a:rPr>
              <a:t>  Moreover, the use of antibiotics, penicillin, allows us to use sugar </a:t>
            </a:r>
          </a:p>
          <a:p>
            <a:r>
              <a:rPr lang="en-US" sz="2400" dirty="0">
                <a:solidFill>
                  <a:schemeClr val="bg1"/>
                </a:solidFill>
              </a:rPr>
              <a:t>   cane waste molasses in place of pure glucose as a carbon </a:t>
            </a:r>
          </a:p>
          <a:p>
            <a:r>
              <a:rPr lang="en-US" sz="2400" dirty="0">
                <a:solidFill>
                  <a:schemeClr val="bg1"/>
                </a:solidFill>
              </a:rPr>
              <a:t>   substrate. </a:t>
            </a:r>
          </a:p>
          <a:p>
            <a:endParaRPr lang="en-US" sz="2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a:solidFill>
                  <a:prstClr val="black"/>
                </a:solidFill>
              </a:rPr>
              <a:t>  Urea or ammonia may be used as nitrogen sources. Also, </a:t>
            </a:r>
          </a:p>
          <a:p>
            <a:pPr lvl="0"/>
            <a:r>
              <a:rPr lang="en-US" sz="2400" dirty="0">
                <a:solidFill>
                  <a:prstClr val="black"/>
                </a:solidFill>
              </a:rPr>
              <a:t>   phosphates and other ordinary salts are added to the production </a:t>
            </a:r>
          </a:p>
          <a:p>
            <a:pPr lvl="0"/>
            <a:r>
              <a:rPr lang="en-US" sz="2400" dirty="0">
                <a:solidFill>
                  <a:prstClr val="black"/>
                </a:solidFill>
              </a:rPr>
              <a:t>   medium in the manufacture of glutamic acid. </a:t>
            </a:r>
          </a:p>
          <a:p>
            <a:pPr lvl="0">
              <a:buFont typeface="Arial" pitchFamily="34" charset="0"/>
              <a:buChar char="•"/>
            </a:pPr>
            <a:r>
              <a:rPr lang="en-US" sz="2400" dirty="0">
                <a:solidFill>
                  <a:prstClr val="black"/>
                </a:solidFill>
              </a:rPr>
              <a:t>  The production medium is slightly alkaline in reaction. </a:t>
            </a:r>
          </a:p>
          <a:p>
            <a:pPr lvl="0">
              <a:buFont typeface="Arial" pitchFamily="34" charset="0"/>
              <a:buChar char="•"/>
            </a:pPr>
            <a:r>
              <a:rPr lang="en-US" sz="2400" dirty="0">
                <a:solidFill>
                  <a:prstClr val="black"/>
                </a:solidFill>
              </a:rPr>
              <a:t>  The temperature to be maintained in </a:t>
            </a:r>
            <a:r>
              <a:rPr lang="en-US" sz="2400" i="1" dirty="0">
                <a:solidFill>
                  <a:prstClr val="black"/>
                </a:solidFill>
              </a:rPr>
              <a:t>Corynebacterium  </a:t>
            </a:r>
          </a:p>
          <a:p>
            <a:pPr lvl="0"/>
            <a:r>
              <a:rPr lang="en-US" sz="2400" i="1" dirty="0">
                <a:solidFill>
                  <a:prstClr val="black"/>
                </a:solidFill>
              </a:rPr>
              <a:t>   glutamicum</a:t>
            </a:r>
            <a:r>
              <a:rPr lang="en-US" sz="2400" dirty="0">
                <a:solidFill>
                  <a:prstClr val="black"/>
                </a:solidFill>
              </a:rPr>
              <a:t>-L-glutamic acid fermentation is 30°C. </a:t>
            </a:r>
          </a:p>
          <a:p>
            <a:pPr lvl="0">
              <a:buFont typeface="Arial" pitchFamily="34" charset="0"/>
              <a:buChar char="•"/>
            </a:pPr>
            <a:r>
              <a:rPr lang="en-US" sz="2400" dirty="0">
                <a:solidFill>
                  <a:prstClr val="black"/>
                </a:solidFill>
              </a:rPr>
              <a:t>  The duration of the fermentation period is 40 hours. </a:t>
            </a:r>
          </a:p>
          <a:p>
            <a:pPr lvl="0">
              <a:buFont typeface="Arial" pitchFamily="34" charset="0"/>
              <a:buChar char="•"/>
            </a:pPr>
            <a:r>
              <a:rPr lang="en-US" sz="2400" dirty="0">
                <a:solidFill>
                  <a:prstClr val="black"/>
                </a:solidFill>
              </a:rPr>
              <a:t>  The carbon source may be converted to glutamic acid in 50 per </a:t>
            </a:r>
          </a:p>
          <a:p>
            <a:pPr lvl="0"/>
            <a:r>
              <a:rPr lang="en-US" sz="2400" dirty="0">
                <a:solidFill>
                  <a:prstClr val="black"/>
                </a:solidFill>
              </a:rPr>
              <a:t>   cent of the yield under optimum aerobic conditions.</a:t>
            </a:r>
          </a:p>
          <a:p>
            <a:pPr lvl="0"/>
            <a:r>
              <a:rPr lang="en-US" sz="2400" dirty="0">
                <a:solidFill>
                  <a:prstClr val="black"/>
                </a:solidFill>
              </a:rPr>
              <a:t> </a:t>
            </a:r>
            <a:r>
              <a:rPr lang="en-US" sz="2400" b="1" dirty="0">
                <a:solidFill>
                  <a:srgbClr val="C00000"/>
                </a:solidFill>
              </a:rPr>
              <a:t>Biochemistry of L-glutamic acid fermentation </a:t>
            </a:r>
          </a:p>
          <a:p>
            <a:pPr lvl="0">
              <a:buFont typeface="Arial" pitchFamily="34" charset="0"/>
              <a:buChar char="•"/>
            </a:pPr>
            <a:r>
              <a:rPr lang="en-US" sz="2400" dirty="0">
                <a:solidFill>
                  <a:prstClr val="black"/>
                </a:solidFill>
              </a:rPr>
              <a:t>  In the case of </a:t>
            </a:r>
            <a:r>
              <a:rPr lang="en-US" sz="2400" i="1" dirty="0">
                <a:solidFill>
                  <a:prstClr val="black"/>
                </a:solidFill>
              </a:rPr>
              <a:t>Corynebacterium glutamicum</a:t>
            </a:r>
            <a:r>
              <a:rPr lang="en-US" sz="2400" dirty="0">
                <a:solidFill>
                  <a:prstClr val="black"/>
                </a:solidFill>
              </a:rPr>
              <a:t>, the sugars are </a:t>
            </a:r>
          </a:p>
          <a:p>
            <a:pPr lvl="0"/>
            <a:r>
              <a:rPr lang="en-US" sz="2400" dirty="0">
                <a:solidFill>
                  <a:prstClr val="black"/>
                </a:solidFill>
              </a:rPr>
              <a:t>   metabolized via the glycolysis. There fore, formation of glutamate </a:t>
            </a:r>
          </a:p>
          <a:p>
            <a:pPr lvl="0"/>
            <a:r>
              <a:rPr lang="en-US" sz="2400" dirty="0">
                <a:solidFill>
                  <a:prstClr val="black"/>
                </a:solidFill>
              </a:rPr>
              <a:t>   does not occur if classical inhibitors of glycolytic pathway (e.g. </a:t>
            </a:r>
          </a:p>
          <a:p>
            <a:pPr lvl="0"/>
            <a:r>
              <a:rPr lang="en-US" sz="2400" dirty="0">
                <a:solidFill>
                  <a:prstClr val="black"/>
                </a:solidFill>
              </a:rPr>
              <a:t>   fluoride and iodoacetate) are present. </a:t>
            </a:r>
          </a:p>
          <a:p>
            <a:pPr lvl="0">
              <a:buFont typeface="Arial" pitchFamily="34" charset="0"/>
              <a:buChar char="•"/>
            </a:pPr>
            <a:r>
              <a:rPr lang="en-US" sz="2400" dirty="0">
                <a:solidFill>
                  <a:prstClr val="black"/>
                </a:solidFill>
              </a:rPr>
              <a:t>  Owing to the absence of an a-</a:t>
            </a:r>
            <a:r>
              <a:rPr lang="en-US" sz="2400" dirty="0" err="1">
                <a:solidFill>
                  <a:prstClr val="black"/>
                </a:solidFill>
              </a:rPr>
              <a:t>ketoglutarate</a:t>
            </a:r>
            <a:r>
              <a:rPr lang="en-US" sz="2400" dirty="0">
                <a:solidFill>
                  <a:prstClr val="black"/>
                </a:solidFill>
              </a:rPr>
              <a:t> dehydrogenase in the </a:t>
            </a:r>
          </a:p>
          <a:p>
            <a:pPr lvl="0"/>
            <a:r>
              <a:rPr lang="en-US" sz="2400" dirty="0">
                <a:solidFill>
                  <a:prstClr val="black"/>
                </a:solidFill>
              </a:rPr>
              <a:t>   mutant, accumulation of glutamate occurs. Thus, the citric acid </a:t>
            </a:r>
          </a:p>
          <a:p>
            <a:pPr lvl="0"/>
            <a:r>
              <a:rPr lang="en-US" sz="2400" dirty="0">
                <a:solidFill>
                  <a:prstClr val="black"/>
                </a:solidFill>
              </a:rPr>
              <a:t>   cycle is not complete (Fig. 14.2).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046988"/>
          </a:xfrm>
          <a:prstGeom prst="rect">
            <a:avLst/>
          </a:prstGeom>
        </p:spPr>
        <p:txBody>
          <a:bodyPr wrap="square">
            <a:spAutoFit/>
          </a:bodyPr>
          <a:lstStyle/>
          <a:p>
            <a:pPr>
              <a:buFont typeface="Arial" pitchFamily="34" charset="0"/>
              <a:buChar char="•"/>
            </a:pPr>
            <a:r>
              <a:rPr lang="en-US" sz="2400" dirty="0">
                <a:solidFill>
                  <a:schemeClr val="bg1"/>
                </a:solidFill>
              </a:rPr>
              <a:t> Biotransformation: Steroid Transformation</a:t>
            </a:r>
          </a:p>
          <a:p>
            <a:r>
              <a:rPr lang="en-US" sz="2400" dirty="0">
                <a:solidFill>
                  <a:schemeClr val="bg1"/>
                </a:solidFill>
              </a:rPr>
              <a:t>  - </a:t>
            </a:r>
            <a:r>
              <a:rPr lang="en-US" sz="2400" b="1" dirty="0">
                <a:solidFill>
                  <a:schemeClr val="bg1"/>
                </a:solidFill>
              </a:rPr>
              <a:t>An Introduction to Industrial Microbiology: S. </a:t>
            </a:r>
            <a:r>
              <a:rPr lang="en-US" sz="2400" b="1" dirty="0" err="1">
                <a:solidFill>
                  <a:schemeClr val="bg1"/>
                </a:solidFill>
              </a:rPr>
              <a:t>Chand</a:t>
            </a:r>
            <a:r>
              <a:rPr lang="en-US" sz="2400" b="1" dirty="0">
                <a:solidFill>
                  <a:schemeClr val="bg1"/>
                </a:solidFill>
              </a:rPr>
              <a:t> Publishers</a:t>
            </a:r>
            <a:r>
              <a:rPr lang="en-US" sz="2400" dirty="0">
                <a:solidFill>
                  <a:schemeClr val="bg1"/>
                </a:solidFill>
              </a:rPr>
              <a:t>;</a:t>
            </a:r>
          </a:p>
          <a:p>
            <a:r>
              <a:rPr lang="en-US" sz="2400" dirty="0">
                <a:solidFill>
                  <a:schemeClr val="bg1"/>
                </a:solidFill>
              </a:rPr>
              <a:t>    </a:t>
            </a:r>
            <a:r>
              <a:rPr lang="en-US" sz="2400" b="1" dirty="0">
                <a:solidFill>
                  <a:srgbClr val="C00000"/>
                </a:solidFill>
              </a:rPr>
              <a:t>Page no. 132-133 </a:t>
            </a:r>
          </a:p>
          <a:p>
            <a:pPr>
              <a:buFont typeface="Arial" pitchFamily="34" charset="0"/>
              <a:buChar char="•"/>
            </a:pPr>
            <a:r>
              <a:rPr lang="en-US" sz="2400" dirty="0">
                <a:solidFill>
                  <a:schemeClr val="bg1"/>
                </a:solidFill>
              </a:rPr>
              <a:t> Recombinant Product: Insulin </a:t>
            </a:r>
          </a:p>
          <a:p>
            <a:r>
              <a:rPr lang="en-US" sz="2400" dirty="0">
                <a:solidFill>
                  <a:schemeClr val="bg1"/>
                </a:solidFill>
              </a:rPr>
              <a:t>  - </a:t>
            </a:r>
            <a:r>
              <a:rPr lang="en-US" sz="2400" b="1" dirty="0">
                <a:solidFill>
                  <a:schemeClr val="bg1"/>
                </a:solidFill>
              </a:rPr>
              <a:t>An Introduction to Industrial Microbiology: S. </a:t>
            </a:r>
            <a:r>
              <a:rPr lang="en-US" sz="2400" b="1" dirty="0" err="1">
                <a:solidFill>
                  <a:schemeClr val="bg1"/>
                </a:solidFill>
              </a:rPr>
              <a:t>Chand</a:t>
            </a:r>
            <a:r>
              <a:rPr lang="en-US" sz="2400" b="1" dirty="0">
                <a:solidFill>
                  <a:schemeClr val="bg1"/>
                </a:solidFill>
              </a:rPr>
              <a:t> Publishers</a:t>
            </a:r>
            <a:r>
              <a:rPr lang="en-US" sz="2400" dirty="0">
                <a:solidFill>
                  <a:schemeClr val="bg1"/>
                </a:solidFill>
              </a:rPr>
              <a:t>;     </a:t>
            </a:r>
          </a:p>
          <a:p>
            <a:r>
              <a:rPr lang="en-US" sz="2400" b="1" dirty="0">
                <a:solidFill>
                  <a:schemeClr val="bg1"/>
                </a:solidFill>
              </a:rPr>
              <a:t>    </a:t>
            </a:r>
            <a:r>
              <a:rPr lang="en-US" sz="2400" b="1" dirty="0">
                <a:solidFill>
                  <a:srgbClr val="C00000"/>
                </a:solidFill>
              </a:rPr>
              <a:t>Page no. 133-135</a:t>
            </a:r>
          </a:p>
          <a:p>
            <a:pPr lvl="0">
              <a:buFont typeface="Arial" pitchFamily="34" charset="0"/>
              <a:buChar char="•"/>
            </a:pPr>
            <a:r>
              <a:rPr lang="en-US" sz="2400" dirty="0">
                <a:solidFill>
                  <a:schemeClr val="bg1"/>
                </a:solidFill>
              </a:rPr>
              <a:t> Fermented Foods: Yoghurt</a:t>
            </a:r>
          </a:p>
          <a:p>
            <a:r>
              <a:rPr lang="en-US" sz="2400" dirty="0">
                <a:solidFill>
                  <a:schemeClr val="bg1"/>
                </a:solidFill>
              </a:rPr>
              <a:t>  - </a:t>
            </a:r>
            <a:r>
              <a:rPr lang="en-US" sz="2400" b="1" dirty="0">
                <a:solidFill>
                  <a:schemeClr val="bg1"/>
                </a:solidFill>
              </a:rPr>
              <a:t>Industrial Microbiology by A.H.Patel  </a:t>
            </a:r>
            <a:r>
              <a:rPr lang="en-US" sz="2400" b="1" dirty="0">
                <a:solidFill>
                  <a:srgbClr val="C00000"/>
                </a:solidFill>
              </a:rPr>
              <a:t>Page no. 212-215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dirty="0"/>
              <a:t> </a:t>
            </a:r>
            <a:r>
              <a:rPr lang="en-US" sz="2400" b="1" dirty="0">
                <a:solidFill>
                  <a:srgbClr val="C00000"/>
                </a:solidFill>
              </a:rPr>
              <a:t>Principal intermediates in the production of glutamic acid from glucose</a:t>
            </a:r>
            <a:r>
              <a:rPr lang="en-US" sz="2400" dirty="0">
                <a:solidFill>
                  <a:schemeClr val="bg1"/>
                </a:solidFill>
              </a:rPr>
              <a:t>. </a:t>
            </a:r>
          </a:p>
          <a:p>
            <a:r>
              <a:rPr lang="en-US" sz="2400" dirty="0">
                <a:solidFill>
                  <a:schemeClr val="bg1"/>
                </a:solidFill>
              </a:rPr>
              <a:t>                Glucose                                           cis-Aconitate</a:t>
            </a:r>
          </a:p>
          <a:p>
            <a:endParaRPr lang="en-US" sz="2400" dirty="0">
              <a:solidFill>
                <a:schemeClr val="bg1"/>
              </a:solidFill>
            </a:endParaRPr>
          </a:p>
          <a:p>
            <a:r>
              <a:rPr lang="en-US" sz="2400" dirty="0">
                <a:solidFill>
                  <a:schemeClr val="bg1"/>
                </a:solidFill>
              </a:rPr>
              <a:t>      Phosphoenolpyruvate                            iso-Citrate</a:t>
            </a:r>
          </a:p>
          <a:p>
            <a:r>
              <a:rPr lang="en-US" sz="2400" dirty="0">
                <a:solidFill>
                  <a:schemeClr val="bg1"/>
                </a:solidFill>
              </a:rPr>
              <a:t>                                 Pyruvate                                         CO</a:t>
            </a:r>
            <a:r>
              <a:rPr lang="en-US" sz="2400" baseline="-25000" dirty="0">
                <a:solidFill>
                  <a:schemeClr val="bg1"/>
                </a:solidFill>
              </a:rPr>
              <a:t>2</a:t>
            </a:r>
            <a:endParaRPr lang="en-US" sz="2400" dirty="0">
              <a:solidFill>
                <a:schemeClr val="bg1"/>
              </a:solidFill>
            </a:endParaRPr>
          </a:p>
          <a:p>
            <a:r>
              <a:rPr lang="en-US" sz="2400" dirty="0">
                <a:solidFill>
                  <a:schemeClr val="bg1"/>
                </a:solidFill>
              </a:rPr>
              <a:t> CO</a:t>
            </a:r>
            <a:r>
              <a:rPr lang="en-US" sz="2400" baseline="-25000" dirty="0">
                <a:solidFill>
                  <a:schemeClr val="bg1"/>
                </a:solidFill>
              </a:rPr>
              <a:t>2</a:t>
            </a:r>
            <a:r>
              <a:rPr lang="en-US" sz="2400" dirty="0">
                <a:solidFill>
                  <a:schemeClr val="bg1"/>
                </a:solidFill>
              </a:rPr>
              <a:t>                                       CO</a:t>
            </a:r>
            <a:r>
              <a:rPr lang="en-US" sz="2400" baseline="-25000" dirty="0">
                <a:solidFill>
                  <a:schemeClr val="bg1"/>
                </a:solidFill>
              </a:rPr>
              <a:t>2</a:t>
            </a:r>
            <a:r>
              <a:rPr lang="en-US" sz="2400" dirty="0">
                <a:solidFill>
                  <a:schemeClr val="bg1"/>
                </a:solidFill>
              </a:rPr>
              <a:t>                   </a:t>
            </a:r>
            <a:r>
              <a:rPr lang="el-GR" sz="2400" dirty="0">
                <a:solidFill>
                  <a:schemeClr val="bg1"/>
                </a:solidFill>
              </a:rPr>
              <a:t>α</a:t>
            </a:r>
            <a:r>
              <a:rPr lang="en-US" sz="2400" dirty="0">
                <a:solidFill>
                  <a:schemeClr val="bg1"/>
                </a:solidFill>
              </a:rPr>
              <a:t>-</a:t>
            </a:r>
            <a:r>
              <a:rPr lang="en-US" sz="2400" dirty="0" err="1">
                <a:solidFill>
                  <a:schemeClr val="bg1"/>
                </a:solidFill>
              </a:rPr>
              <a:t>Keto</a:t>
            </a:r>
            <a:r>
              <a:rPr lang="en-US" sz="2400" dirty="0">
                <a:solidFill>
                  <a:schemeClr val="bg1"/>
                </a:solidFill>
              </a:rPr>
              <a:t> </a:t>
            </a:r>
            <a:r>
              <a:rPr lang="en-US" sz="2400" dirty="0" err="1">
                <a:solidFill>
                  <a:schemeClr val="bg1"/>
                </a:solidFill>
              </a:rPr>
              <a:t>glutarate</a:t>
            </a:r>
            <a:endParaRPr lang="en-US" sz="2400" dirty="0">
              <a:solidFill>
                <a:schemeClr val="bg1"/>
              </a:solidFill>
            </a:endParaRPr>
          </a:p>
          <a:p>
            <a:r>
              <a:rPr lang="en-US" sz="2400" dirty="0">
                <a:solidFill>
                  <a:schemeClr val="bg1"/>
                </a:solidFill>
              </a:rPr>
              <a:t>Oxaloacetate          Acetyl COA               </a:t>
            </a:r>
          </a:p>
          <a:p>
            <a:r>
              <a:rPr lang="en-US" sz="2400" dirty="0">
                <a:solidFill>
                  <a:schemeClr val="bg1"/>
                </a:solidFill>
              </a:rPr>
              <a:t>                                                                        </a:t>
            </a:r>
          </a:p>
          <a:p>
            <a:r>
              <a:rPr lang="en-US" sz="2400" dirty="0">
                <a:solidFill>
                  <a:schemeClr val="bg1"/>
                </a:solidFill>
              </a:rPr>
              <a:t>                     Citrate                                       GLUTAMATE</a:t>
            </a:r>
          </a:p>
          <a:p>
            <a:pPr>
              <a:buFont typeface="Arial" pitchFamily="34" charset="0"/>
              <a:buChar char="•"/>
            </a:pPr>
            <a:r>
              <a:rPr lang="en-US" sz="2400" dirty="0">
                <a:solidFill>
                  <a:schemeClr val="bg1"/>
                </a:solidFill>
              </a:rPr>
              <a:t>  The energy is provided by a glyoxylate pathway. </a:t>
            </a:r>
          </a:p>
          <a:p>
            <a:pPr>
              <a:buFont typeface="Arial" pitchFamily="34" charset="0"/>
              <a:buChar char="•"/>
            </a:pPr>
            <a:r>
              <a:rPr lang="en-US" sz="2400" dirty="0">
                <a:solidFill>
                  <a:schemeClr val="bg1"/>
                </a:solidFill>
              </a:rPr>
              <a:t>  The accumulation of glutamate continues until a saturation point </a:t>
            </a:r>
          </a:p>
          <a:p>
            <a:r>
              <a:rPr lang="en-US" sz="2400" dirty="0">
                <a:solidFill>
                  <a:schemeClr val="bg1"/>
                </a:solidFill>
              </a:rPr>
              <a:t>    is reached (50 mg./g. dry weight of cells). </a:t>
            </a:r>
          </a:p>
          <a:p>
            <a:pPr>
              <a:buFont typeface="Arial" pitchFamily="34" charset="0"/>
              <a:buChar char="•"/>
            </a:pPr>
            <a:r>
              <a:rPr lang="en-US" sz="2400" dirty="0">
                <a:solidFill>
                  <a:schemeClr val="bg1"/>
                </a:solidFill>
              </a:rPr>
              <a:t>  Subsequently, excretion of the glutamate into the medium occurs </a:t>
            </a:r>
          </a:p>
          <a:p>
            <a:r>
              <a:rPr lang="en-US" sz="2400" dirty="0">
                <a:solidFill>
                  <a:schemeClr val="bg1"/>
                </a:solidFill>
              </a:rPr>
              <a:t>    in the absence of biotin. If molasses is used, addition of penicillin </a:t>
            </a:r>
          </a:p>
          <a:p>
            <a:r>
              <a:rPr lang="en-US" sz="2400" dirty="0">
                <a:solidFill>
                  <a:schemeClr val="bg1"/>
                </a:solidFill>
              </a:rPr>
              <a:t>    or detergents during the exponential growth phase allows </a:t>
            </a:r>
          </a:p>
          <a:p>
            <a:r>
              <a:rPr lang="en-US" sz="2400" dirty="0">
                <a:solidFill>
                  <a:schemeClr val="bg1"/>
                </a:solidFill>
              </a:rPr>
              <a:t>    excretion of glutamate.</a:t>
            </a:r>
          </a:p>
        </p:txBody>
      </p:sp>
      <p:cxnSp>
        <p:nvCxnSpPr>
          <p:cNvPr id="6" name="Straight Arrow Connector 5"/>
          <p:cNvCxnSpPr/>
          <p:nvPr/>
        </p:nvCxnSpPr>
        <p:spPr>
          <a:xfrm rot="5400000">
            <a:off x="1714500" y="1638300"/>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991394" y="2437606"/>
            <a:ext cx="762000" cy="3063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5830094" y="23995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2971006" y="2134395"/>
            <a:ext cx="152400" cy="150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934494" y="27043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95400" y="3276600"/>
            <a:ext cx="762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362200" y="3352800"/>
            <a:ext cx="6096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830094" y="16375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601494" y="3313906"/>
            <a:ext cx="8382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24200" y="2590800"/>
            <a:ext cx="3810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914400" y="2590800"/>
            <a:ext cx="457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19800" y="2362200"/>
            <a:ext cx="457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81000"/>
            <a:ext cx="8534400" cy="5293757"/>
          </a:xfrm>
          <a:prstGeom prst="rect">
            <a:avLst/>
          </a:prstGeom>
        </p:spPr>
        <p:txBody>
          <a:bodyPr wrap="square">
            <a:spAutoFit/>
          </a:bodyPr>
          <a:lstStyle/>
          <a:p>
            <a:r>
              <a:rPr lang="en-US" sz="2600" b="1" dirty="0">
                <a:solidFill>
                  <a:srgbClr val="7030A0"/>
                </a:solidFill>
              </a:rPr>
              <a:t>Fermentative production of Cyanocobalamine (VITAMIN B</a:t>
            </a:r>
            <a:r>
              <a:rPr lang="en-US" sz="2600" b="1" baseline="-25000" dirty="0">
                <a:solidFill>
                  <a:srgbClr val="7030A0"/>
                </a:solidFill>
              </a:rPr>
              <a:t>12</a:t>
            </a:r>
            <a:r>
              <a:rPr lang="en-US" sz="2400" b="1" dirty="0">
                <a:solidFill>
                  <a:srgbClr val="7030A0"/>
                </a:solidFill>
              </a:rPr>
              <a:t>)</a:t>
            </a:r>
          </a:p>
          <a:p>
            <a:endParaRPr lang="en-US" sz="2400" b="1" dirty="0">
              <a:solidFill>
                <a:srgbClr val="7030A0"/>
              </a:solidFill>
            </a:endParaRPr>
          </a:p>
          <a:p>
            <a:r>
              <a:rPr lang="en-US" sz="2400" b="1" dirty="0">
                <a:solidFill>
                  <a:srgbClr val="C00000"/>
                </a:solidFill>
              </a:rPr>
              <a:t>INTRODUCTION</a:t>
            </a:r>
          </a:p>
          <a:p>
            <a:pPr>
              <a:buFont typeface="Arial" pitchFamily="34" charset="0"/>
              <a:buChar char="•"/>
            </a:pPr>
            <a:r>
              <a:rPr lang="en-US" sz="2400" dirty="0">
                <a:solidFill>
                  <a:schemeClr val="bg1"/>
                </a:solidFill>
              </a:rPr>
              <a:t>  Vitamins are very important compounds in the diet because they </a:t>
            </a:r>
          </a:p>
          <a:p>
            <a:r>
              <a:rPr lang="en-US" sz="2400" dirty="0">
                <a:solidFill>
                  <a:schemeClr val="bg1"/>
                </a:solidFill>
              </a:rPr>
              <a:t>    are of great value in the growth and metabolism of the living cell. </a:t>
            </a:r>
          </a:p>
          <a:p>
            <a:pPr>
              <a:buFont typeface="Arial" pitchFamily="34" charset="0"/>
              <a:buChar char="•"/>
            </a:pPr>
            <a:r>
              <a:rPr lang="en-US" sz="2400" dirty="0">
                <a:solidFill>
                  <a:schemeClr val="bg1"/>
                </a:solidFill>
              </a:rPr>
              <a:t>  All the vitamins may be synthesized by prototrophic </a:t>
            </a:r>
          </a:p>
          <a:p>
            <a:r>
              <a:rPr lang="en-US" sz="2400" dirty="0">
                <a:solidFill>
                  <a:schemeClr val="bg1"/>
                </a:solidFill>
              </a:rPr>
              <a:t>    micro organisms. </a:t>
            </a:r>
          </a:p>
          <a:p>
            <a:pPr>
              <a:buFont typeface="Arial" pitchFamily="34" charset="0"/>
              <a:buChar char="•"/>
            </a:pPr>
            <a:r>
              <a:rPr lang="en-US" sz="2400" dirty="0">
                <a:solidFill>
                  <a:schemeClr val="bg1"/>
                </a:solidFill>
              </a:rPr>
              <a:t>  These compounds are constituted from simple ingredients </a:t>
            </a:r>
          </a:p>
          <a:p>
            <a:r>
              <a:rPr lang="en-US" sz="2400" dirty="0">
                <a:solidFill>
                  <a:schemeClr val="bg1"/>
                </a:solidFill>
              </a:rPr>
              <a:t>    supplied by the growth medium But, they are produced in the </a:t>
            </a:r>
          </a:p>
          <a:p>
            <a:r>
              <a:rPr lang="en-US" sz="2400" dirty="0">
                <a:solidFill>
                  <a:schemeClr val="bg1"/>
                </a:solidFill>
              </a:rPr>
              <a:t>    amounts enough to fulfill the organism's needs.</a:t>
            </a:r>
          </a:p>
          <a:p>
            <a:pPr>
              <a:buFont typeface="Arial" pitchFamily="34" charset="0"/>
              <a:buChar char="•"/>
            </a:pPr>
            <a:r>
              <a:rPr lang="en-US" sz="2400" dirty="0">
                <a:solidFill>
                  <a:schemeClr val="bg1"/>
                </a:solidFill>
              </a:rPr>
              <a:t>  There are certain micro-organisms which excrete vitamins greatly </a:t>
            </a:r>
          </a:p>
          <a:p>
            <a:r>
              <a:rPr lang="en-US" sz="2400" dirty="0">
                <a:solidFill>
                  <a:schemeClr val="bg1"/>
                </a:solidFill>
              </a:rPr>
              <a:t>    in excess of their own metabolic needs if grown under highly </a:t>
            </a:r>
          </a:p>
          <a:p>
            <a:r>
              <a:rPr lang="en-US" sz="2400" dirty="0">
                <a:solidFill>
                  <a:schemeClr val="bg1"/>
                </a:solidFill>
              </a:rPr>
              <a:t>    specified and artificial conditions. Thus, such micro-organisms </a:t>
            </a:r>
          </a:p>
          <a:p>
            <a:r>
              <a:rPr lang="en-US" sz="2400" dirty="0">
                <a:solidFill>
                  <a:schemeClr val="bg1"/>
                </a:solidFill>
              </a:rPr>
              <a:t>    are of industrial interest.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3276600" cy="5632311"/>
          </a:xfrm>
          <a:prstGeom prst="rect">
            <a:avLst/>
          </a:prstGeom>
        </p:spPr>
        <p:txBody>
          <a:bodyPr wrap="square">
            <a:spAutoFit/>
          </a:bodyPr>
          <a:lstStyle/>
          <a:p>
            <a:r>
              <a:rPr lang="en-US" sz="2400" b="1" dirty="0">
                <a:solidFill>
                  <a:srgbClr val="FF0000"/>
                </a:solidFill>
              </a:rPr>
              <a:t>VITAMIN B</a:t>
            </a:r>
            <a:r>
              <a:rPr lang="en-US" sz="2400" b="1" baseline="-25000" dirty="0">
                <a:solidFill>
                  <a:srgbClr val="FF0000"/>
                </a:solidFill>
              </a:rPr>
              <a:t>12</a:t>
            </a:r>
          </a:p>
          <a:p>
            <a:pPr>
              <a:buFont typeface="Arial" pitchFamily="34" charset="0"/>
              <a:buChar char="•"/>
            </a:pPr>
            <a:r>
              <a:rPr lang="en-US" sz="2400" dirty="0">
                <a:solidFill>
                  <a:schemeClr val="bg1"/>
                </a:solidFill>
              </a:rPr>
              <a:t>  Vitamin B</a:t>
            </a:r>
            <a:r>
              <a:rPr lang="en-US" sz="2400" baseline="-25000" dirty="0">
                <a:solidFill>
                  <a:prstClr val="black"/>
                </a:solidFill>
              </a:rPr>
              <a:t>12</a:t>
            </a:r>
            <a:r>
              <a:rPr lang="en-US" sz="2400" dirty="0">
                <a:solidFill>
                  <a:schemeClr val="bg1"/>
                </a:solidFill>
              </a:rPr>
              <a:t> is an important dietary component for normal growth in human beings and domesticated animals. Its daily requirement for human beings is 0.001 mg./day. </a:t>
            </a:r>
          </a:p>
          <a:p>
            <a:pPr>
              <a:buFont typeface="Arial" pitchFamily="34" charset="0"/>
              <a:buChar char="•"/>
            </a:pPr>
            <a:r>
              <a:rPr lang="en-US" sz="2400" dirty="0">
                <a:solidFill>
                  <a:schemeClr val="bg1"/>
                </a:solidFill>
              </a:rPr>
              <a:t>  Looking to the chemistry of vitamin B</a:t>
            </a:r>
            <a:r>
              <a:rPr lang="en-US" sz="2400" baseline="-25000" dirty="0">
                <a:solidFill>
                  <a:prstClr val="black"/>
                </a:solidFill>
              </a:rPr>
              <a:t>12</a:t>
            </a:r>
            <a:r>
              <a:rPr lang="en-US" sz="2400" dirty="0">
                <a:solidFill>
                  <a:schemeClr val="bg1"/>
                </a:solidFill>
              </a:rPr>
              <a:t>, it is a complex chemical compound whose structural formula is as shown in figure.</a:t>
            </a:r>
          </a:p>
        </p:txBody>
      </p:sp>
      <p:pic>
        <p:nvPicPr>
          <p:cNvPr id="1026" name="Picture 2"/>
          <p:cNvPicPr>
            <a:picLocks noChangeAspect="1" noChangeArrowheads="1"/>
          </p:cNvPicPr>
          <p:nvPr/>
        </p:nvPicPr>
        <p:blipFill>
          <a:blip r:embed="rId2"/>
          <a:srcRect/>
          <a:stretch>
            <a:fillRect/>
          </a:stretch>
        </p:blipFill>
        <p:spPr bwMode="auto">
          <a:xfrm>
            <a:off x="3657600" y="381000"/>
            <a:ext cx="5181600" cy="6019800"/>
          </a:xfrm>
          <a:prstGeom prst="rect">
            <a:avLst/>
          </a:prstGeom>
          <a:noFill/>
          <a:ln w="28575">
            <a:solidFill>
              <a:srgbClr val="FF0000"/>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a:solidFill>
                  <a:prstClr val="black"/>
                </a:solidFill>
              </a:rPr>
              <a:t>  It is cyanocobalamin, consisting of a molecule of cobinamide </a:t>
            </a:r>
          </a:p>
          <a:p>
            <a:pPr lvl="0"/>
            <a:r>
              <a:rPr lang="en-US" sz="2400" dirty="0">
                <a:solidFill>
                  <a:prstClr val="black"/>
                </a:solidFill>
              </a:rPr>
              <a:t>   linked to a nucleotide. The cobinamide molecule has central atom </a:t>
            </a:r>
          </a:p>
          <a:p>
            <a:pPr lvl="0"/>
            <a:r>
              <a:rPr lang="en-US" sz="2400" dirty="0">
                <a:solidFill>
                  <a:prstClr val="black"/>
                </a:solidFill>
              </a:rPr>
              <a:t>   of cobalt linked to a cyanide group, surrounded by four reduced </a:t>
            </a:r>
          </a:p>
          <a:p>
            <a:pPr lvl="0"/>
            <a:r>
              <a:rPr lang="en-US" sz="2400" dirty="0">
                <a:solidFill>
                  <a:prstClr val="black"/>
                </a:solidFill>
              </a:rPr>
              <a:t>   pyrrole rings joined to form a macro-ring. </a:t>
            </a:r>
          </a:p>
          <a:p>
            <a:pPr lvl="0">
              <a:buFont typeface="Arial" pitchFamily="34" charset="0"/>
              <a:buChar char="•"/>
            </a:pPr>
            <a:r>
              <a:rPr lang="en-US" sz="2400" dirty="0">
                <a:solidFill>
                  <a:prstClr val="black"/>
                </a:solidFill>
              </a:rPr>
              <a:t>  Moreover, a number of carbon atoms carry methyl or other </a:t>
            </a:r>
          </a:p>
          <a:p>
            <a:pPr lvl="0"/>
            <a:r>
              <a:rPr lang="en-US" sz="2400" dirty="0">
                <a:solidFill>
                  <a:prstClr val="black"/>
                </a:solidFill>
              </a:rPr>
              <a:t>   substituent groups. The nucleotide is atypical in having 5, 6-</a:t>
            </a:r>
          </a:p>
          <a:p>
            <a:pPr lvl="0"/>
            <a:r>
              <a:rPr lang="en-US" sz="2400" dirty="0">
                <a:solidFill>
                  <a:prstClr val="black"/>
                </a:solidFill>
              </a:rPr>
              <a:t>   dimethyl benziminazole as its base, instead of a purine or </a:t>
            </a:r>
          </a:p>
          <a:p>
            <a:pPr lvl="0"/>
            <a:r>
              <a:rPr lang="en-US" sz="2400" dirty="0">
                <a:solidFill>
                  <a:prstClr val="black"/>
                </a:solidFill>
              </a:rPr>
              <a:t>   pyrimidine base. </a:t>
            </a:r>
          </a:p>
          <a:p>
            <a:pPr lvl="0">
              <a:buFont typeface="Arial" pitchFamily="34" charset="0"/>
              <a:buChar char="•"/>
            </a:pPr>
            <a:r>
              <a:rPr lang="en-US" sz="2400" dirty="0">
                <a:solidFill>
                  <a:prstClr val="black"/>
                </a:solidFill>
              </a:rPr>
              <a:t> Vitamin B</a:t>
            </a:r>
            <a:r>
              <a:rPr lang="en-US" sz="2400" baseline="-25000" dirty="0">
                <a:solidFill>
                  <a:prstClr val="black"/>
                </a:solidFill>
              </a:rPr>
              <a:t>12</a:t>
            </a:r>
            <a:r>
              <a:rPr lang="en-US" sz="2400" dirty="0">
                <a:solidFill>
                  <a:prstClr val="black"/>
                </a:solidFill>
              </a:rPr>
              <a:t>, is entirely produced on a commercial basis by the </a:t>
            </a:r>
          </a:p>
          <a:p>
            <a:pPr lvl="0"/>
            <a:r>
              <a:rPr lang="en-US" sz="2400" dirty="0">
                <a:solidFill>
                  <a:prstClr val="black"/>
                </a:solidFill>
              </a:rPr>
              <a:t>   fermentation Generally, it is manufactured by primary </a:t>
            </a:r>
          </a:p>
          <a:p>
            <a:pPr lvl="0"/>
            <a:r>
              <a:rPr lang="en-US" sz="2400" dirty="0">
                <a:solidFill>
                  <a:prstClr val="black"/>
                </a:solidFill>
              </a:rPr>
              <a:t>   fermentation. In some instances, it is obtained from broths used </a:t>
            </a:r>
          </a:p>
          <a:p>
            <a:pPr lvl="0"/>
            <a:r>
              <a:rPr lang="en-US" sz="2400" dirty="0">
                <a:solidFill>
                  <a:prstClr val="black"/>
                </a:solidFill>
              </a:rPr>
              <a:t>   primarily for the production of antibiotics. </a:t>
            </a:r>
          </a:p>
          <a:p>
            <a:pPr lvl="0">
              <a:buFont typeface="Arial" pitchFamily="34" charset="0"/>
              <a:buChar char="•"/>
            </a:pPr>
            <a:r>
              <a:rPr lang="en-US" sz="2400" dirty="0">
                <a:solidFill>
                  <a:prstClr val="black"/>
                </a:solidFill>
              </a:rPr>
              <a:t>  Micro-organisms that may be employed in the industrial </a:t>
            </a:r>
          </a:p>
          <a:p>
            <a:pPr lvl="0"/>
            <a:r>
              <a:rPr lang="en-US" sz="2400" dirty="0">
                <a:solidFill>
                  <a:prstClr val="black"/>
                </a:solidFill>
              </a:rPr>
              <a:t>    production of vitamin B</a:t>
            </a:r>
            <a:r>
              <a:rPr lang="en-US" sz="2400" baseline="-25000" dirty="0">
                <a:solidFill>
                  <a:prstClr val="black"/>
                </a:solidFill>
              </a:rPr>
              <a:t>12</a:t>
            </a:r>
            <a:r>
              <a:rPr lang="en-US" sz="2400" dirty="0">
                <a:solidFill>
                  <a:prstClr val="black"/>
                </a:solidFill>
              </a:rPr>
              <a:t>, are: </a:t>
            </a:r>
            <a:r>
              <a:rPr lang="en-US" sz="2400" i="1" dirty="0">
                <a:solidFill>
                  <a:prstClr val="black"/>
                </a:solidFill>
              </a:rPr>
              <a:t>Streptomyces griseus, S. olivaceus, </a:t>
            </a:r>
          </a:p>
          <a:p>
            <a:pPr lvl="0"/>
            <a:r>
              <a:rPr lang="en-US" sz="2400" i="1" dirty="0">
                <a:solidFill>
                  <a:prstClr val="black"/>
                </a:solidFill>
              </a:rPr>
              <a:t>    Bacillus megaterium, B. coagulans, Pseudomonas denitrificans, </a:t>
            </a:r>
          </a:p>
          <a:p>
            <a:pPr lvl="0"/>
            <a:r>
              <a:rPr lang="en-US" sz="2400" i="1" dirty="0">
                <a:solidFill>
                  <a:prstClr val="black"/>
                </a:solidFill>
              </a:rPr>
              <a:t>    Propionibacterium freudenreichii, P. shermanii, and a mixed </a:t>
            </a:r>
          </a:p>
          <a:p>
            <a:pPr lvl="0"/>
            <a:r>
              <a:rPr lang="en-US" sz="2400" i="1" dirty="0">
                <a:solidFill>
                  <a:prstClr val="black"/>
                </a:solidFill>
              </a:rPr>
              <a:t>    fermentation of a Proteus spp. and a Pseudomonas sp</a:t>
            </a:r>
            <a:r>
              <a:rPr lang="en-US" sz="2400" dirty="0">
                <a:solidFill>
                  <a:prstClr val="black"/>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494085"/>
          </a:xfrm>
          <a:prstGeom prst="rect">
            <a:avLst/>
          </a:prstGeom>
        </p:spPr>
        <p:txBody>
          <a:bodyPr wrap="square">
            <a:spAutoFit/>
          </a:bodyPr>
          <a:lstStyle/>
          <a:p>
            <a:pPr>
              <a:buFont typeface="Arial" pitchFamily="34" charset="0"/>
              <a:buChar char="•"/>
            </a:pPr>
            <a:r>
              <a:rPr lang="en-US" sz="2400" dirty="0">
                <a:solidFill>
                  <a:prstClr val="black"/>
                </a:solidFill>
              </a:rPr>
              <a:t>  Generally, Vitamin B</a:t>
            </a:r>
            <a:r>
              <a:rPr lang="en-US" sz="2400" baseline="-25000" dirty="0">
                <a:solidFill>
                  <a:prstClr val="black"/>
                </a:solidFill>
              </a:rPr>
              <a:t>12</a:t>
            </a:r>
            <a:r>
              <a:rPr lang="en-US" sz="2400" dirty="0">
                <a:solidFill>
                  <a:prstClr val="black"/>
                </a:solidFill>
              </a:rPr>
              <a:t> is manufactured by the submerged-</a:t>
            </a:r>
          </a:p>
          <a:p>
            <a:r>
              <a:rPr lang="en-US" sz="2400" dirty="0">
                <a:solidFill>
                  <a:prstClr val="black"/>
                </a:solidFill>
              </a:rPr>
              <a:t>    culture process. Aeration and agitation of the production </a:t>
            </a:r>
          </a:p>
          <a:p>
            <a:r>
              <a:rPr lang="en-US" sz="2400" dirty="0">
                <a:solidFill>
                  <a:prstClr val="black"/>
                </a:solidFill>
              </a:rPr>
              <a:t>    medium are essential. Usually, such fermentations are completed </a:t>
            </a:r>
          </a:p>
          <a:p>
            <a:r>
              <a:rPr lang="en-US" sz="2400" dirty="0">
                <a:solidFill>
                  <a:prstClr val="black"/>
                </a:solidFill>
              </a:rPr>
              <a:t>    in 3 to 5 days. </a:t>
            </a:r>
          </a:p>
          <a:p>
            <a:r>
              <a:rPr lang="en-US" sz="2800" b="1" dirty="0">
                <a:solidFill>
                  <a:srgbClr val="C00000"/>
                </a:solidFill>
              </a:rPr>
              <a:t>Vitamin B</a:t>
            </a:r>
            <a:r>
              <a:rPr lang="en-US" sz="2800" b="1" baseline="-25000" dirty="0">
                <a:solidFill>
                  <a:srgbClr val="C00000"/>
                </a:solidFill>
              </a:rPr>
              <a:t>12</a:t>
            </a:r>
            <a:r>
              <a:rPr lang="en-US" sz="2800" b="1" dirty="0">
                <a:solidFill>
                  <a:srgbClr val="C00000"/>
                </a:solidFill>
              </a:rPr>
              <a:t> production using </a:t>
            </a:r>
            <a:r>
              <a:rPr lang="en-US" sz="2800" b="1" i="1" dirty="0">
                <a:solidFill>
                  <a:srgbClr val="C00000"/>
                </a:solidFill>
              </a:rPr>
              <a:t>Streptomyces olivaceus </a:t>
            </a:r>
          </a:p>
          <a:p>
            <a:r>
              <a:rPr lang="en-US" sz="2800" b="1" dirty="0">
                <a:solidFill>
                  <a:srgbClr val="C00000"/>
                </a:solidFill>
              </a:rPr>
              <a:t>NRRL B-1125</a:t>
            </a:r>
          </a:p>
          <a:p>
            <a:r>
              <a:rPr lang="en-US" sz="2400" dirty="0">
                <a:solidFill>
                  <a:prstClr val="black"/>
                </a:solidFill>
              </a:rPr>
              <a:t>The factors affecting Streptomyces olivaceus NRRL B-1125-vitamin B</a:t>
            </a:r>
            <a:r>
              <a:rPr lang="en-US" sz="2400" baseline="-25000" dirty="0">
                <a:solidFill>
                  <a:prstClr val="black"/>
                </a:solidFill>
              </a:rPr>
              <a:t>12</a:t>
            </a:r>
            <a:r>
              <a:rPr lang="en-US" sz="2400" dirty="0">
                <a:solidFill>
                  <a:prstClr val="black"/>
                </a:solidFill>
              </a:rPr>
              <a:t> fermentation have been Briefly discussed here.</a:t>
            </a:r>
          </a:p>
          <a:p>
            <a:endParaRPr lang="en-US" sz="2400" dirty="0">
              <a:solidFill>
                <a:prstClr val="black"/>
              </a:solidFill>
            </a:endParaRPr>
          </a:p>
          <a:p>
            <a:r>
              <a:rPr lang="en-US" sz="2400" b="1" dirty="0">
                <a:solidFill>
                  <a:srgbClr val="7030A0"/>
                </a:solidFill>
              </a:rPr>
              <a:t>Preparation of inoculum </a:t>
            </a:r>
            <a:r>
              <a:rPr lang="en-US" sz="2400" dirty="0">
                <a:solidFill>
                  <a:prstClr val="black"/>
                </a:solidFill>
              </a:rPr>
              <a:t>: </a:t>
            </a:r>
          </a:p>
          <a:p>
            <a:pPr>
              <a:buFont typeface="Arial" pitchFamily="34" charset="0"/>
              <a:buChar char="•"/>
            </a:pPr>
            <a:r>
              <a:rPr lang="en-US" sz="2400" dirty="0">
                <a:solidFill>
                  <a:prstClr val="black"/>
                </a:solidFill>
              </a:rPr>
              <a:t>  In the building up of the inoculum, pure agar slant culture of </a:t>
            </a:r>
          </a:p>
          <a:p>
            <a:r>
              <a:rPr lang="en-US" sz="2400" dirty="0">
                <a:solidFill>
                  <a:prstClr val="black"/>
                </a:solidFill>
              </a:rPr>
              <a:t>    Streptomyces olivaceus NRRL B-1125 is inoculated and grown in </a:t>
            </a:r>
          </a:p>
          <a:p>
            <a:r>
              <a:rPr lang="en-US" sz="2400" dirty="0">
                <a:solidFill>
                  <a:prstClr val="black"/>
                </a:solidFill>
              </a:rPr>
              <a:t>    100 to 250 ml. of inoculum medium contained in Erlenmeyer </a:t>
            </a:r>
          </a:p>
          <a:p>
            <a:r>
              <a:rPr lang="en-US" sz="2400" dirty="0">
                <a:solidFill>
                  <a:prstClr val="black"/>
                </a:solidFill>
              </a:rPr>
              <a:t>    flasks. </a:t>
            </a:r>
          </a:p>
          <a:p>
            <a:pPr>
              <a:buFont typeface="Arial" pitchFamily="34" charset="0"/>
              <a:buChar char="•"/>
            </a:pPr>
            <a:r>
              <a:rPr lang="en-US" sz="2400" dirty="0">
                <a:solidFill>
                  <a:prstClr val="black"/>
                </a:solidFill>
              </a:rPr>
              <a:t>  These seeded flasks are to be kept on the platform of  </a:t>
            </a:r>
          </a:p>
          <a:p>
            <a:r>
              <a:rPr lang="en-US" sz="2400" dirty="0">
                <a:solidFill>
                  <a:prstClr val="black"/>
                </a:solidFill>
              </a:rPr>
              <a:t>    a mechanical shaker during incubation in order to aerate the </a:t>
            </a:r>
          </a:p>
          <a:p>
            <a:r>
              <a:rPr lang="en-US" sz="2400" dirty="0">
                <a:solidFill>
                  <a:prstClr val="black"/>
                </a:solidFill>
              </a:rPr>
              <a:t>    medium.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2308324"/>
          </a:xfrm>
          <a:prstGeom prst="rect">
            <a:avLst/>
          </a:prstGeom>
        </p:spPr>
        <p:txBody>
          <a:bodyPr wrap="square">
            <a:spAutoFit/>
          </a:bodyPr>
          <a:lstStyle/>
          <a:p>
            <a:pPr lvl="0">
              <a:buFont typeface="Arial" pitchFamily="34" charset="0"/>
              <a:buChar char="•"/>
            </a:pPr>
            <a:r>
              <a:rPr lang="en-US" sz="2400" dirty="0">
                <a:solidFill>
                  <a:prstClr val="black"/>
                </a:solidFill>
              </a:rPr>
              <a:t>  Subsequently, the flask cultures are used to inoculate larger </a:t>
            </a:r>
          </a:p>
          <a:p>
            <a:pPr lvl="0"/>
            <a:r>
              <a:rPr lang="en-US" sz="2400" dirty="0">
                <a:solidFill>
                  <a:prstClr val="black"/>
                </a:solidFill>
              </a:rPr>
              <a:t>    amounts of inoculum media contained in inoculum tanks in     </a:t>
            </a:r>
          </a:p>
          <a:p>
            <a:pPr lvl="0"/>
            <a:r>
              <a:rPr lang="en-US" sz="2400" dirty="0">
                <a:solidFill>
                  <a:prstClr val="black"/>
                </a:solidFill>
              </a:rPr>
              <a:t>    series. Usually, two or three such successive transfers are made </a:t>
            </a:r>
          </a:p>
          <a:p>
            <a:pPr lvl="0"/>
            <a:r>
              <a:rPr lang="en-US" sz="2400" dirty="0">
                <a:solidFill>
                  <a:prstClr val="black"/>
                </a:solidFill>
              </a:rPr>
              <a:t>    to obtain the required amount of inoculum culture. It has been </a:t>
            </a:r>
          </a:p>
          <a:p>
            <a:pPr lvl="0"/>
            <a:r>
              <a:rPr lang="en-US" sz="2400" dirty="0">
                <a:solidFill>
                  <a:prstClr val="black"/>
                </a:solidFill>
              </a:rPr>
              <a:t>    shown that inoculation of the production tank with about 5% of    </a:t>
            </a:r>
          </a:p>
          <a:p>
            <a:pPr lvl="0"/>
            <a:r>
              <a:rPr lang="en-US" sz="2400" dirty="0">
                <a:solidFill>
                  <a:prstClr val="black"/>
                </a:solidFill>
              </a:rPr>
              <a:t>    the volume of production medium is satisfactory.</a:t>
            </a:r>
            <a:endParaRPr lang="en-US" dirty="0">
              <a:solidFill>
                <a:prstClr val="white"/>
              </a:solidFill>
            </a:endParaRPr>
          </a:p>
        </p:txBody>
      </p:sp>
      <p:pic>
        <p:nvPicPr>
          <p:cNvPr id="1027" name="Picture 3"/>
          <p:cNvPicPr>
            <a:picLocks noChangeAspect="1" noChangeArrowheads="1"/>
          </p:cNvPicPr>
          <p:nvPr/>
        </p:nvPicPr>
        <p:blipFill>
          <a:blip r:embed="rId2"/>
          <a:srcRect/>
          <a:stretch>
            <a:fillRect/>
          </a:stretch>
        </p:blipFill>
        <p:spPr bwMode="auto">
          <a:xfrm rot="16200000">
            <a:off x="3061965" y="1205235"/>
            <a:ext cx="2715269" cy="6705600"/>
          </a:xfrm>
          <a:prstGeom prst="rect">
            <a:avLst/>
          </a:prstGeom>
          <a:noFill/>
          <a:ln w="28575">
            <a:solidFill>
              <a:srgbClr val="FF0000"/>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sz="2400" b="1" dirty="0">
                <a:solidFill>
                  <a:srgbClr val="7030A0"/>
                </a:solidFill>
              </a:rPr>
              <a:t>Production medium</a:t>
            </a:r>
            <a:r>
              <a:rPr lang="en-US" sz="2400" dirty="0">
                <a:solidFill>
                  <a:schemeClr val="bg1"/>
                </a:solidFill>
              </a:rPr>
              <a:t>: </a:t>
            </a:r>
          </a:p>
          <a:p>
            <a:pPr>
              <a:buFont typeface="Arial" pitchFamily="34" charset="0"/>
              <a:buChar char="•"/>
            </a:pPr>
            <a:r>
              <a:rPr lang="en-US" sz="2400" dirty="0">
                <a:solidFill>
                  <a:schemeClr val="bg1"/>
                </a:solidFill>
              </a:rPr>
              <a:t>  Production media used in this fermentation, usually, consist of </a:t>
            </a:r>
          </a:p>
          <a:p>
            <a:r>
              <a:rPr lang="en-US" sz="2400" dirty="0">
                <a:solidFill>
                  <a:schemeClr val="bg1"/>
                </a:solidFill>
              </a:rPr>
              <a:t>    carbohydrate, proteinaceous material, and a source of cobalt and </a:t>
            </a:r>
          </a:p>
          <a:p>
            <a:r>
              <a:rPr lang="en-US" sz="2400" dirty="0">
                <a:solidFill>
                  <a:schemeClr val="bg1"/>
                </a:solidFill>
              </a:rPr>
              <a:t>    other salts.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pPr>
              <a:buFont typeface="Arial" pitchFamily="34" charset="0"/>
              <a:buChar char="•"/>
            </a:pPr>
            <a:r>
              <a:rPr lang="en-US" sz="2400" dirty="0">
                <a:solidFill>
                  <a:schemeClr val="bg1"/>
                </a:solidFill>
              </a:rPr>
              <a:t>  Most forms of distillers' </a:t>
            </a:r>
            <a:r>
              <a:rPr lang="en-US" sz="2400" dirty="0" err="1">
                <a:solidFill>
                  <a:schemeClr val="bg1"/>
                </a:solidFill>
              </a:rPr>
              <a:t>solubles</a:t>
            </a:r>
            <a:r>
              <a:rPr lang="en-US" sz="2400" dirty="0">
                <a:solidFill>
                  <a:schemeClr val="bg1"/>
                </a:solidFill>
              </a:rPr>
              <a:t>, soya bean meal, yeast, casein,  </a:t>
            </a:r>
          </a:p>
          <a:p>
            <a:r>
              <a:rPr lang="en-US" sz="2400" dirty="0">
                <a:solidFill>
                  <a:schemeClr val="bg1"/>
                </a:solidFill>
              </a:rPr>
              <a:t>    etc. are found satisfactory under suitable conditions. It is </a:t>
            </a:r>
          </a:p>
          <a:p>
            <a:r>
              <a:rPr lang="en-US" sz="2400" dirty="0">
                <a:solidFill>
                  <a:schemeClr val="bg1"/>
                </a:solidFill>
              </a:rPr>
              <a:t>    necessary to add cobalt to the medium for the maximum yields </a:t>
            </a:r>
          </a:p>
          <a:p>
            <a:r>
              <a:rPr lang="en-US" sz="2400" dirty="0">
                <a:solidFill>
                  <a:schemeClr val="bg1"/>
                </a:solidFill>
              </a:rPr>
              <a:t>    of cobalamin. </a:t>
            </a:r>
          </a:p>
          <a:p>
            <a:pPr>
              <a:buFont typeface="Arial" pitchFamily="34" charset="0"/>
              <a:buChar char="•"/>
            </a:pPr>
            <a:r>
              <a:rPr lang="en-US" sz="2400" dirty="0">
                <a:solidFill>
                  <a:schemeClr val="bg1"/>
                </a:solidFill>
              </a:rPr>
              <a:t>  It is to be noted that, cobalt has nothing to do with the growth of </a:t>
            </a:r>
          </a:p>
          <a:p>
            <a:r>
              <a:rPr lang="en-US" sz="2400" dirty="0">
                <a:solidFill>
                  <a:schemeClr val="bg1"/>
                </a:solidFill>
              </a:rPr>
              <a:t>    the </a:t>
            </a:r>
            <a:r>
              <a:rPr lang="en-US" sz="2400" i="1" dirty="0">
                <a:solidFill>
                  <a:schemeClr val="bg1"/>
                </a:solidFill>
              </a:rPr>
              <a:t>S. olivaceus</a:t>
            </a:r>
            <a:r>
              <a:rPr lang="en-US" sz="2400" dirty="0">
                <a:solidFill>
                  <a:schemeClr val="bg1"/>
                </a:solidFill>
              </a:rPr>
              <a:t>. </a:t>
            </a:r>
          </a:p>
          <a:p>
            <a:pPr>
              <a:buFont typeface="Arial" pitchFamily="34" charset="0"/>
              <a:buChar char="•"/>
            </a:pPr>
            <a:r>
              <a:rPr lang="en-US" sz="2400" dirty="0">
                <a:solidFill>
                  <a:schemeClr val="bg1"/>
                </a:solidFill>
              </a:rPr>
              <a:t>  In some cases, it is essential to add cyanide to the medium to aid </a:t>
            </a:r>
          </a:p>
          <a:p>
            <a:r>
              <a:rPr lang="en-US" sz="2400" dirty="0">
                <a:solidFill>
                  <a:schemeClr val="bg1"/>
                </a:solidFill>
              </a:rPr>
              <a:t>    the conversion of other </a:t>
            </a:r>
            <a:r>
              <a:rPr lang="en-US" sz="2400" dirty="0" err="1">
                <a:solidFill>
                  <a:schemeClr val="bg1"/>
                </a:solidFill>
              </a:rPr>
              <a:t>cobalamins</a:t>
            </a:r>
            <a:r>
              <a:rPr lang="en-US" sz="2400" dirty="0">
                <a:solidFill>
                  <a:schemeClr val="bg1"/>
                </a:solidFill>
              </a:rPr>
              <a:t> to vitamin B</a:t>
            </a:r>
            <a:r>
              <a:rPr lang="en-US" sz="2400" baseline="-25000" dirty="0">
                <a:solidFill>
                  <a:schemeClr val="bg1"/>
                </a:solidFill>
              </a:rPr>
              <a:t>12.</a:t>
            </a:r>
            <a:r>
              <a:rPr lang="en-US" sz="2400" dirty="0">
                <a:solidFill>
                  <a:schemeClr val="bg1"/>
                </a:solidFill>
              </a:rPr>
              <a:t> </a:t>
            </a:r>
          </a:p>
        </p:txBody>
      </p:sp>
      <p:pic>
        <p:nvPicPr>
          <p:cNvPr id="2050" name="Picture 2"/>
          <p:cNvPicPr>
            <a:picLocks noChangeAspect="1" noChangeArrowheads="1"/>
          </p:cNvPicPr>
          <p:nvPr/>
        </p:nvPicPr>
        <p:blipFill>
          <a:blip r:embed="rId2"/>
          <a:srcRect/>
          <a:stretch>
            <a:fillRect/>
          </a:stretch>
        </p:blipFill>
        <p:spPr bwMode="auto">
          <a:xfrm rot="16200000">
            <a:off x="4205691" y="-319490"/>
            <a:ext cx="1590675" cy="6039656"/>
          </a:xfrm>
          <a:prstGeom prst="rect">
            <a:avLst/>
          </a:prstGeom>
          <a:noFill/>
          <a:ln w="28575">
            <a:solidFill>
              <a:srgbClr val="FF0000"/>
            </a:solid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a:buFont typeface="Arial" pitchFamily="34" charset="0"/>
              <a:buChar char="•"/>
            </a:pPr>
            <a:r>
              <a:rPr lang="en-US" sz="2400" dirty="0">
                <a:solidFill>
                  <a:prstClr val="black"/>
                </a:solidFill>
              </a:rPr>
              <a:t>  Sterilization of the medium may be practised batch wise or </a:t>
            </a:r>
          </a:p>
          <a:p>
            <a:pPr lvl="0"/>
            <a:r>
              <a:rPr lang="en-US" sz="2400" dirty="0">
                <a:solidFill>
                  <a:prstClr val="black"/>
                </a:solidFill>
              </a:rPr>
              <a:t>    continuously. In batch wise sterilization, the medium contained </a:t>
            </a:r>
          </a:p>
          <a:p>
            <a:pPr lvl="0"/>
            <a:r>
              <a:rPr lang="en-US" sz="2400" dirty="0">
                <a:solidFill>
                  <a:prstClr val="black"/>
                </a:solidFill>
              </a:rPr>
              <a:t>    in the production tank is heated at 250°F. for 1 hour. In the latter </a:t>
            </a:r>
          </a:p>
          <a:p>
            <a:pPr lvl="0"/>
            <a:r>
              <a:rPr lang="en-US" sz="2400" dirty="0">
                <a:solidFill>
                  <a:prstClr val="black"/>
                </a:solidFill>
              </a:rPr>
              <a:t>    method, the production tank is charged (e.g. at 330°F. for 13 </a:t>
            </a:r>
          </a:p>
          <a:p>
            <a:pPr lvl="0"/>
            <a:r>
              <a:rPr lang="en-US" sz="2400" dirty="0">
                <a:solidFill>
                  <a:prstClr val="black"/>
                </a:solidFill>
              </a:rPr>
              <a:t>    minutes) by mixing it directly with live steam. </a:t>
            </a:r>
          </a:p>
          <a:p>
            <a:pPr lvl="0"/>
            <a:r>
              <a:rPr lang="en-US" sz="2400" b="1" dirty="0">
                <a:solidFill>
                  <a:srgbClr val="7030A0"/>
                </a:solidFill>
              </a:rPr>
              <a:t>Temperature</a:t>
            </a:r>
            <a:r>
              <a:rPr lang="en-US" sz="2400" dirty="0">
                <a:solidFill>
                  <a:prstClr val="black"/>
                </a:solidFill>
              </a:rPr>
              <a:t>: </a:t>
            </a:r>
          </a:p>
          <a:p>
            <a:pPr lvl="0">
              <a:buFont typeface="Arial" pitchFamily="34" charset="0"/>
              <a:buChar char="•"/>
            </a:pPr>
            <a:r>
              <a:rPr lang="en-US" sz="2400" dirty="0">
                <a:solidFill>
                  <a:prstClr val="black"/>
                </a:solidFill>
              </a:rPr>
              <a:t>  A temperature of 80°F. in the production tanks is satisfactory </a:t>
            </a:r>
          </a:p>
          <a:p>
            <a:pPr lvl="0"/>
            <a:r>
              <a:rPr lang="en-US" sz="2400" dirty="0">
                <a:solidFill>
                  <a:prstClr val="black"/>
                </a:solidFill>
              </a:rPr>
              <a:t>    during fermentation.</a:t>
            </a:r>
          </a:p>
          <a:p>
            <a:pPr lvl="0"/>
            <a:r>
              <a:rPr lang="en-US" sz="2400" b="1" dirty="0">
                <a:solidFill>
                  <a:srgbClr val="7030A0"/>
                </a:solidFill>
              </a:rPr>
              <a:t>pH</a:t>
            </a:r>
            <a:r>
              <a:rPr lang="en-US" sz="2400" dirty="0">
                <a:solidFill>
                  <a:prstClr val="black"/>
                </a:solidFill>
              </a:rPr>
              <a:t>: </a:t>
            </a:r>
          </a:p>
          <a:p>
            <a:pPr lvl="0">
              <a:buFont typeface="Arial" pitchFamily="34" charset="0"/>
              <a:buChar char="•"/>
            </a:pPr>
            <a:r>
              <a:rPr lang="en-US" sz="2400" dirty="0">
                <a:solidFill>
                  <a:prstClr val="black"/>
                </a:solidFill>
              </a:rPr>
              <a:t>  There are a few tenths of a unit fall in pH and a rapid </a:t>
            </a:r>
          </a:p>
          <a:p>
            <a:pPr lvl="0"/>
            <a:r>
              <a:rPr lang="en-US" sz="2400" dirty="0">
                <a:solidFill>
                  <a:prstClr val="black"/>
                </a:solidFill>
              </a:rPr>
              <a:t>    consumption of sugar in the first 24 hours of the fermentation. </a:t>
            </a:r>
          </a:p>
          <a:p>
            <a:pPr lvl="0">
              <a:buFont typeface="Arial" pitchFamily="34" charset="0"/>
              <a:buChar char="•"/>
            </a:pPr>
            <a:r>
              <a:rPr lang="en-US" sz="2400" dirty="0">
                <a:solidFill>
                  <a:prstClr val="black"/>
                </a:solidFill>
              </a:rPr>
              <a:t>  After 2 to 4 days, </a:t>
            </a:r>
            <a:r>
              <a:rPr lang="en-US" sz="2400" dirty="0" err="1">
                <a:solidFill>
                  <a:prstClr val="black"/>
                </a:solidFill>
              </a:rPr>
              <a:t>lysis</a:t>
            </a:r>
            <a:r>
              <a:rPr lang="en-US" sz="2400" dirty="0">
                <a:solidFill>
                  <a:prstClr val="black"/>
                </a:solidFill>
              </a:rPr>
              <a:t> of the mycelium begins resulting in the rise </a:t>
            </a:r>
          </a:p>
          <a:p>
            <a:pPr lvl="0"/>
            <a:r>
              <a:rPr lang="en-US" sz="2400" dirty="0">
                <a:solidFill>
                  <a:prstClr val="black"/>
                </a:solidFill>
              </a:rPr>
              <a:t>   of pH. </a:t>
            </a:r>
          </a:p>
          <a:p>
            <a:pPr lvl="0">
              <a:buFont typeface="Arial" pitchFamily="34" charset="0"/>
              <a:buChar char="•"/>
            </a:pPr>
            <a:r>
              <a:rPr lang="en-US" sz="2400" dirty="0">
                <a:solidFill>
                  <a:prstClr val="black"/>
                </a:solidFill>
              </a:rPr>
              <a:t>  The stabilization of the mash is practised by reducing the pH to </a:t>
            </a:r>
          </a:p>
          <a:p>
            <a:pPr lvl="0"/>
            <a:r>
              <a:rPr lang="en-US" sz="2400" dirty="0">
                <a:solidFill>
                  <a:prstClr val="black"/>
                </a:solidFill>
              </a:rPr>
              <a:t>    about 5 with sulphuric acid and adding small amounts of a </a:t>
            </a:r>
          </a:p>
          <a:p>
            <a:pPr lvl="0"/>
            <a:r>
              <a:rPr lang="en-US" sz="2400" dirty="0">
                <a:solidFill>
                  <a:prstClr val="black"/>
                </a:solidFill>
              </a:rPr>
              <a:t>    reducing agent (e.g. sodium sulphite).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35846"/>
            <a:ext cx="8534400" cy="6370975"/>
          </a:xfrm>
          <a:prstGeom prst="rect">
            <a:avLst/>
          </a:prstGeom>
        </p:spPr>
        <p:txBody>
          <a:bodyPr wrap="square">
            <a:spAutoFit/>
          </a:bodyPr>
          <a:lstStyle/>
          <a:p>
            <a:r>
              <a:rPr lang="en-US" sz="2400" b="1" dirty="0">
                <a:solidFill>
                  <a:srgbClr val="7030A0"/>
                </a:solidFill>
              </a:rPr>
              <a:t>Aeration and agitation:</a:t>
            </a:r>
          </a:p>
          <a:p>
            <a:pPr>
              <a:buFont typeface="Arial" pitchFamily="34" charset="0"/>
              <a:buChar char="•"/>
            </a:pPr>
            <a:r>
              <a:rPr lang="en-US" sz="2400" b="1" dirty="0">
                <a:solidFill>
                  <a:srgbClr val="7030A0"/>
                </a:solidFill>
              </a:rPr>
              <a:t>  </a:t>
            </a:r>
            <a:r>
              <a:rPr lang="en-US" sz="2400" dirty="0">
                <a:solidFill>
                  <a:schemeClr val="bg1"/>
                </a:solidFill>
              </a:rPr>
              <a:t>A proper rate of aeration and a correct speed of agitation are </a:t>
            </a:r>
          </a:p>
          <a:p>
            <a:r>
              <a:rPr lang="en-US" sz="2400" dirty="0">
                <a:solidFill>
                  <a:schemeClr val="bg1"/>
                </a:solidFill>
              </a:rPr>
              <a:t>    essential because the rate of the growth of the </a:t>
            </a:r>
            <a:r>
              <a:rPr lang="en-US" sz="2400" i="1" dirty="0">
                <a:solidFill>
                  <a:schemeClr val="bg1"/>
                </a:solidFill>
              </a:rPr>
              <a:t>streptomycete</a:t>
            </a:r>
            <a:r>
              <a:rPr lang="en-US" sz="2400" dirty="0">
                <a:solidFill>
                  <a:schemeClr val="bg1"/>
                </a:solidFill>
              </a:rPr>
              <a:t> </a:t>
            </a:r>
          </a:p>
          <a:p>
            <a:r>
              <a:rPr lang="en-US" sz="2400" dirty="0">
                <a:solidFill>
                  <a:schemeClr val="bg1"/>
                </a:solidFill>
              </a:rPr>
              <a:t>    strain depends on the rate of aeration and agitation. </a:t>
            </a:r>
          </a:p>
          <a:p>
            <a:pPr>
              <a:buFont typeface="Arial" pitchFamily="34" charset="0"/>
              <a:buChar char="•"/>
            </a:pPr>
            <a:r>
              <a:rPr lang="en-US" sz="2400" dirty="0">
                <a:solidFill>
                  <a:schemeClr val="bg1"/>
                </a:solidFill>
              </a:rPr>
              <a:t>  Aeration rates higher than optimum cause excessive foaming. </a:t>
            </a:r>
          </a:p>
          <a:p>
            <a:pPr>
              <a:buFont typeface="Arial" pitchFamily="34" charset="0"/>
              <a:buChar char="•"/>
            </a:pPr>
            <a:r>
              <a:rPr lang="en-US" sz="2400" dirty="0">
                <a:solidFill>
                  <a:schemeClr val="bg1"/>
                </a:solidFill>
              </a:rPr>
              <a:t>  The optimum rate of aeration is about 0.5 volume air volume </a:t>
            </a:r>
          </a:p>
          <a:p>
            <a:r>
              <a:rPr lang="en-US" sz="2400" dirty="0">
                <a:solidFill>
                  <a:schemeClr val="bg1"/>
                </a:solidFill>
              </a:rPr>
              <a:t>    medium/minute. </a:t>
            </a:r>
          </a:p>
          <a:p>
            <a:pPr>
              <a:buFont typeface="Arial" pitchFamily="34" charset="0"/>
              <a:buChar char="•"/>
            </a:pPr>
            <a:r>
              <a:rPr lang="en-US" sz="2400" dirty="0">
                <a:solidFill>
                  <a:schemeClr val="bg1"/>
                </a:solidFill>
              </a:rPr>
              <a:t>  The sterilization of air is, usually, practised by passing it through </a:t>
            </a:r>
          </a:p>
          <a:p>
            <a:r>
              <a:rPr lang="en-US" sz="2400" dirty="0">
                <a:solidFill>
                  <a:schemeClr val="bg1"/>
                </a:solidFill>
              </a:rPr>
              <a:t>    columns filled with activated charcoal.</a:t>
            </a:r>
          </a:p>
          <a:p>
            <a:r>
              <a:rPr lang="en-US" sz="2400" b="1" dirty="0">
                <a:solidFill>
                  <a:srgbClr val="7030A0"/>
                </a:solidFill>
              </a:rPr>
              <a:t>Antifoam agents</a:t>
            </a:r>
            <a:r>
              <a:rPr lang="en-US" sz="2400" dirty="0">
                <a:solidFill>
                  <a:schemeClr val="bg1"/>
                </a:solidFill>
              </a:rPr>
              <a:t>: </a:t>
            </a:r>
          </a:p>
          <a:p>
            <a:pPr>
              <a:buFont typeface="Arial" pitchFamily="34" charset="0"/>
              <a:buChar char="•"/>
            </a:pPr>
            <a:r>
              <a:rPr lang="en-US" sz="2400" dirty="0">
                <a:solidFill>
                  <a:schemeClr val="bg1"/>
                </a:solidFill>
              </a:rPr>
              <a:t>  With this fermentation, foam formation is a serious problem, </a:t>
            </a:r>
          </a:p>
          <a:p>
            <a:r>
              <a:rPr lang="en-US" sz="2400" dirty="0">
                <a:solidFill>
                  <a:schemeClr val="bg1"/>
                </a:solidFill>
              </a:rPr>
              <a:t>    particularly at the beginning and at the end of the fermentation. </a:t>
            </a:r>
          </a:p>
          <a:p>
            <a:pPr>
              <a:buFont typeface="Arial" pitchFamily="34" charset="0"/>
              <a:buChar char="•"/>
            </a:pPr>
            <a:r>
              <a:rPr lang="en-US" sz="2400" dirty="0">
                <a:solidFill>
                  <a:schemeClr val="bg1"/>
                </a:solidFill>
              </a:rPr>
              <a:t>  There are many antifoam agents that may be used to suppress </a:t>
            </a:r>
          </a:p>
          <a:p>
            <a:r>
              <a:rPr lang="en-US" sz="2400" dirty="0">
                <a:solidFill>
                  <a:schemeClr val="bg1"/>
                </a:solidFill>
              </a:rPr>
              <a:t>    the foam formation. Important defoaming agents are: soya bean </a:t>
            </a:r>
          </a:p>
          <a:p>
            <a:r>
              <a:rPr lang="en-US" sz="2400" dirty="0">
                <a:solidFill>
                  <a:schemeClr val="bg1"/>
                </a:solidFill>
              </a:rPr>
              <a:t>    oil, corn oil, lard oil and silicones. </a:t>
            </a:r>
          </a:p>
          <a:p>
            <a:pPr>
              <a:buFont typeface="Arial" pitchFamily="34" charset="0"/>
              <a:buChar char="•"/>
            </a:pPr>
            <a:r>
              <a:rPr lang="en-US" sz="2400" dirty="0">
                <a:solidFill>
                  <a:schemeClr val="bg1"/>
                </a:solidFill>
              </a:rPr>
              <a:t>  A defoaming agent in its sterile form is added to the medium </a:t>
            </a:r>
          </a:p>
          <a:p>
            <a:r>
              <a:rPr lang="en-US" sz="2400" dirty="0">
                <a:solidFill>
                  <a:schemeClr val="bg1"/>
                </a:solidFill>
              </a:rPr>
              <a:t>    during foaming according to the requirement.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a:solidFill>
                  <a:prstClr val="black"/>
                </a:solidFill>
              </a:rPr>
              <a:t>  In some instances, an antifoam agent is added at the time of the </a:t>
            </a:r>
          </a:p>
          <a:p>
            <a:pPr lvl="0"/>
            <a:r>
              <a:rPr lang="en-US" sz="2400" dirty="0">
                <a:solidFill>
                  <a:prstClr val="black"/>
                </a:solidFill>
              </a:rPr>
              <a:t>    production medium make up. </a:t>
            </a:r>
          </a:p>
          <a:p>
            <a:pPr lvl="0"/>
            <a:r>
              <a:rPr lang="en-US" sz="2400" b="1" dirty="0">
                <a:solidFill>
                  <a:srgbClr val="7030A0"/>
                </a:solidFill>
              </a:rPr>
              <a:t>Prevention of contamination</a:t>
            </a:r>
            <a:r>
              <a:rPr lang="en-US" sz="2400" dirty="0">
                <a:solidFill>
                  <a:prstClr val="black"/>
                </a:solidFill>
              </a:rPr>
              <a:t>: </a:t>
            </a:r>
          </a:p>
          <a:p>
            <a:pPr lvl="0">
              <a:buFont typeface="Arial" pitchFamily="34" charset="0"/>
              <a:buChar char="•"/>
            </a:pPr>
            <a:r>
              <a:rPr lang="en-US" sz="2400" dirty="0">
                <a:solidFill>
                  <a:prstClr val="black"/>
                </a:solidFill>
              </a:rPr>
              <a:t>  It is very essential to main sterility until the fermentation ends, </a:t>
            </a:r>
          </a:p>
          <a:p>
            <a:pPr lvl="0"/>
            <a:r>
              <a:rPr lang="en-US" sz="2400" dirty="0">
                <a:solidFill>
                  <a:prstClr val="black"/>
                </a:solidFill>
              </a:rPr>
              <a:t>    because contamination invariably results in very low yields. </a:t>
            </a:r>
          </a:p>
          <a:p>
            <a:pPr lvl="0"/>
            <a:r>
              <a:rPr lang="en-US" sz="2400" dirty="0">
                <a:solidFill>
                  <a:prstClr val="black"/>
                </a:solidFill>
              </a:rPr>
              <a:t>    Therefore, all equipments must be sterile. </a:t>
            </a:r>
          </a:p>
          <a:p>
            <a:pPr lvl="0">
              <a:buFont typeface="Arial" pitchFamily="34" charset="0"/>
              <a:buChar char="•"/>
            </a:pPr>
            <a:r>
              <a:rPr lang="en-US" sz="2400" dirty="0">
                <a:solidFill>
                  <a:prstClr val="black"/>
                </a:solidFill>
              </a:rPr>
              <a:t>   In addition, transfers are carried out under aseptic conditions.</a:t>
            </a:r>
          </a:p>
          <a:p>
            <a:pPr lvl="0"/>
            <a:r>
              <a:rPr lang="en-US" sz="2400" b="1" dirty="0">
                <a:solidFill>
                  <a:srgbClr val="7030A0"/>
                </a:solidFill>
              </a:rPr>
              <a:t>Yields</a:t>
            </a:r>
            <a:r>
              <a:rPr lang="en-US" sz="2400" dirty="0">
                <a:solidFill>
                  <a:prstClr val="black"/>
                </a:solidFill>
              </a:rPr>
              <a:t>: </a:t>
            </a:r>
          </a:p>
          <a:p>
            <a:pPr lvl="0">
              <a:buFont typeface="Arial" pitchFamily="34" charset="0"/>
              <a:buChar char="•"/>
            </a:pPr>
            <a:r>
              <a:rPr lang="en-US" sz="2400" dirty="0">
                <a:solidFill>
                  <a:prstClr val="black"/>
                </a:solidFill>
              </a:rPr>
              <a:t>  The yields of cobalamin are usually in the range of 1 to 2 mg. per </a:t>
            </a:r>
          </a:p>
          <a:p>
            <a:pPr lvl="0"/>
            <a:r>
              <a:rPr lang="en-US" sz="2400" dirty="0">
                <a:solidFill>
                  <a:prstClr val="black"/>
                </a:solidFill>
              </a:rPr>
              <a:t>    liter in the fermented broth. </a:t>
            </a:r>
          </a:p>
          <a:p>
            <a:pPr lvl="0"/>
            <a:r>
              <a:rPr lang="en-US" sz="2400" b="1" dirty="0">
                <a:solidFill>
                  <a:srgbClr val="7030A0"/>
                </a:solidFill>
              </a:rPr>
              <a:t>Recovery</a:t>
            </a:r>
            <a:r>
              <a:rPr lang="en-US" sz="2400" dirty="0">
                <a:solidFill>
                  <a:prstClr val="black"/>
                </a:solidFill>
              </a:rPr>
              <a:t>: </a:t>
            </a:r>
          </a:p>
          <a:p>
            <a:pPr lvl="0">
              <a:buFont typeface="Arial" pitchFamily="34" charset="0"/>
              <a:buChar char="•"/>
            </a:pPr>
            <a:r>
              <a:rPr lang="en-US" sz="2400" dirty="0">
                <a:solidFill>
                  <a:prstClr val="black"/>
                </a:solidFill>
              </a:rPr>
              <a:t>  During the major part of the fermentation period, most of the </a:t>
            </a:r>
          </a:p>
          <a:p>
            <a:pPr lvl="0"/>
            <a:r>
              <a:rPr lang="en-US" sz="2400" dirty="0">
                <a:solidFill>
                  <a:prstClr val="black"/>
                </a:solidFill>
              </a:rPr>
              <a:t>    cobalamin is associated with the mycelium. But, a considerable </a:t>
            </a:r>
          </a:p>
          <a:p>
            <a:pPr lvl="0"/>
            <a:r>
              <a:rPr lang="en-US" sz="2400" dirty="0">
                <a:solidFill>
                  <a:prstClr val="black"/>
                </a:solidFill>
              </a:rPr>
              <a:t>    portion of the cobalamin is in the solution at the end of the </a:t>
            </a:r>
          </a:p>
          <a:p>
            <a:pPr lvl="0"/>
            <a:r>
              <a:rPr lang="en-US" sz="2400" dirty="0">
                <a:solidFill>
                  <a:prstClr val="black"/>
                </a:solidFill>
              </a:rPr>
              <a:t>    fermentation period. </a:t>
            </a:r>
          </a:p>
          <a:p>
            <a:pPr lvl="0">
              <a:buFont typeface="Arial" pitchFamily="34" charset="0"/>
              <a:buChar char="•"/>
            </a:pPr>
            <a:r>
              <a:rPr lang="en-US" sz="2400" dirty="0">
                <a:solidFill>
                  <a:prstClr val="black"/>
                </a:solidFill>
              </a:rPr>
              <a:t>  Heating the mixture to boiling at pH 5 or below, liberates the </a:t>
            </a:r>
          </a:p>
          <a:p>
            <a:pPr lvl="0"/>
            <a:r>
              <a:rPr lang="en-US" sz="2400" dirty="0">
                <a:solidFill>
                  <a:prstClr val="black"/>
                </a:solidFill>
              </a:rPr>
              <a:t>    cobalamin quantitatively from the mycelium.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5632311"/>
          </a:xfrm>
          <a:prstGeom prst="rect">
            <a:avLst/>
          </a:prstGeom>
        </p:spPr>
        <p:txBody>
          <a:bodyPr wrap="square">
            <a:spAutoFit/>
          </a:bodyPr>
          <a:lstStyle/>
          <a:p>
            <a:pPr marL="457200" indent="-457200"/>
            <a:r>
              <a:rPr lang="en-US" sz="2400" dirty="0">
                <a:solidFill>
                  <a:schemeClr val="bg1"/>
                </a:solidFill>
              </a:rPr>
              <a:t> </a:t>
            </a:r>
            <a:r>
              <a:rPr lang="en-US" sz="2400" b="1" dirty="0">
                <a:solidFill>
                  <a:srgbClr val="FF0000"/>
                </a:solidFill>
              </a:rPr>
              <a:t>INTRODUCTION</a:t>
            </a:r>
          </a:p>
          <a:p>
            <a:pPr indent="-457200">
              <a:buFont typeface="Arial" pitchFamily="34" charset="0"/>
              <a:buChar char="•"/>
            </a:pPr>
            <a:r>
              <a:rPr lang="en-US" sz="2400" dirty="0">
                <a:solidFill>
                  <a:schemeClr val="bg1"/>
                </a:solidFill>
              </a:rPr>
              <a:t>Yeasts constitute an interesting group from a technical and </a:t>
            </a:r>
          </a:p>
          <a:p>
            <a:pPr indent="-457200"/>
            <a:r>
              <a:rPr lang="en-US" sz="2400" dirty="0">
                <a:solidFill>
                  <a:schemeClr val="bg1"/>
                </a:solidFill>
              </a:rPr>
              <a:t>       industrial standpoint in the microbial world. </a:t>
            </a:r>
          </a:p>
          <a:p>
            <a:pPr indent="-457200">
              <a:buFont typeface="Arial" pitchFamily="34" charset="0"/>
              <a:buChar char="•"/>
            </a:pPr>
            <a:r>
              <a:rPr lang="en-US" sz="2400" dirty="0">
                <a:solidFill>
                  <a:schemeClr val="bg1"/>
                </a:solidFill>
              </a:rPr>
              <a:t>They can be isolated from many source materials (e.g. soil, </a:t>
            </a:r>
          </a:p>
          <a:p>
            <a:pPr indent="-457200"/>
            <a:r>
              <a:rPr lang="en-US" sz="2400" dirty="0">
                <a:solidFill>
                  <a:schemeClr val="bg1"/>
                </a:solidFill>
              </a:rPr>
              <a:t>       grape and curd) by the use of suitable media. </a:t>
            </a:r>
          </a:p>
          <a:p>
            <a:pPr indent="-457200">
              <a:buFont typeface="Arial" pitchFamily="34" charset="0"/>
              <a:buChar char="•"/>
            </a:pPr>
            <a:r>
              <a:rPr lang="en-US" sz="2400" dirty="0">
                <a:solidFill>
                  <a:schemeClr val="bg1"/>
                </a:solidFill>
              </a:rPr>
              <a:t>There are some species and strains of yeast which are used </a:t>
            </a:r>
          </a:p>
          <a:p>
            <a:pPr indent="-457200"/>
            <a:r>
              <a:rPr lang="en-US" sz="2400" dirty="0">
                <a:solidFill>
                  <a:schemeClr val="bg1"/>
                </a:solidFill>
              </a:rPr>
              <a:t>       commercially. The well-known commercial uses of yeasts are in </a:t>
            </a:r>
          </a:p>
          <a:p>
            <a:pPr indent="-457200"/>
            <a:r>
              <a:rPr lang="en-US" sz="2400" dirty="0">
                <a:solidFill>
                  <a:schemeClr val="bg1"/>
                </a:solidFill>
              </a:rPr>
              <a:t>       alcoholic beverage production, baking, food stuffs, animal feed </a:t>
            </a:r>
          </a:p>
          <a:p>
            <a:pPr indent="-457200"/>
            <a:r>
              <a:rPr lang="en-US" sz="2400" dirty="0">
                <a:solidFill>
                  <a:schemeClr val="bg1"/>
                </a:solidFill>
              </a:rPr>
              <a:t>       and the production of biochemicals. </a:t>
            </a:r>
          </a:p>
          <a:p>
            <a:pPr indent="-457200">
              <a:buFont typeface="Arial" pitchFamily="34" charset="0"/>
              <a:buChar char="•"/>
            </a:pPr>
            <a:r>
              <a:rPr lang="en-US" sz="2400" dirty="0">
                <a:solidFill>
                  <a:schemeClr val="bg1"/>
                </a:solidFill>
              </a:rPr>
              <a:t>Strains of </a:t>
            </a:r>
            <a:r>
              <a:rPr lang="en-US" sz="2400" i="1" dirty="0">
                <a:solidFill>
                  <a:schemeClr val="bg1"/>
                </a:solidFill>
              </a:rPr>
              <a:t>Saccharomyces cerevisiae</a:t>
            </a:r>
            <a:r>
              <a:rPr lang="en-US" sz="2400" dirty="0">
                <a:solidFill>
                  <a:schemeClr val="bg1"/>
                </a:solidFill>
              </a:rPr>
              <a:t>, among known genera and </a:t>
            </a:r>
          </a:p>
          <a:p>
            <a:pPr indent="-457200"/>
            <a:r>
              <a:rPr lang="en-US" sz="2400" dirty="0">
                <a:solidFill>
                  <a:schemeClr val="bg1"/>
                </a:solidFill>
              </a:rPr>
              <a:t>       species of yeast, are of the greatest technical importance.</a:t>
            </a:r>
          </a:p>
          <a:p>
            <a:pPr indent="-457200">
              <a:buFont typeface="Arial" pitchFamily="34" charset="0"/>
              <a:buChar char="•"/>
            </a:pPr>
            <a:r>
              <a:rPr lang="en-US" sz="2400" dirty="0">
                <a:solidFill>
                  <a:schemeClr val="bg1"/>
                </a:solidFill>
              </a:rPr>
              <a:t>Yeasts can be grown on media containing essential nutrients for </a:t>
            </a:r>
          </a:p>
          <a:p>
            <a:pPr indent="-457200"/>
            <a:r>
              <a:rPr lang="en-US" sz="2400" dirty="0">
                <a:solidFill>
                  <a:schemeClr val="bg1"/>
                </a:solidFill>
              </a:rPr>
              <a:t>       the development of yeast. Essential nutrients include </a:t>
            </a:r>
          </a:p>
          <a:p>
            <a:pPr indent="-457200"/>
            <a:r>
              <a:rPr lang="en-US" sz="2400" dirty="0">
                <a:solidFill>
                  <a:schemeClr val="bg1"/>
                </a:solidFill>
              </a:rPr>
              <a:t>      assimilable carbohydrate, nitrogen, trace elements, phosphate, </a:t>
            </a:r>
          </a:p>
          <a:p>
            <a:pPr indent="-457200"/>
            <a:r>
              <a:rPr lang="en-US" sz="2400" dirty="0">
                <a:solidFill>
                  <a:schemeClr val="bg1"/>
                </a:solidFill>
              </a:rPr>
              <a:t>      sulphate and its vitamins (usually biotin).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a:buFont typeface="Arial" pitchFamily="34" charset="0"/>
              <a:buChar char="•"/>
            </a:pPr>
            <a:r>
              <a:rPr lang="en-US" sz="2400" dirty="0">
                <a:solidFill>
                  <a:prstClr val="black"/>
                </a:solidFill>
              </a:rPr>
              <a:t>  Broth containing cobalamin is subjected to further work-up. </a:t>
            </a:r>
          </a:p>
          <a:p>
            <a:pPr lvl="0">
              <a:buFont typeface="Arial" pitchFamily="34" charset="0"/>
              <a:buChar char="•"/>
            </a:pPr>
            <a:r>
              <a:rPr lang="en-US" sz="2400" dirty="0">
                <a:solidFill>
                  <a:prstClr val="black"/>
                </a:solidFill>
              </a:rPr>
              <a:t>  In order to obtain crystalline vitamin B</a:t>
            </a:r>
            <a:r>
              <a:rPr lang="en-US" sz="2400" baseline="-25000" dirty="0">
                <a:solidFill>
                  <a:prstClr val="black"/>
                </a:solidFill>
              </a:rPr>
              <a:t>12</a:t>
            </a:r>
            <a:r>
              <a:rPr lang="en-US" sz="2400" dirty="0">
                <a:solidFill>
                  <a:prstClr val="black"/>
                </a:solidFill>
              </a:rPr>
              <a:t> the very first operation is </a:t>
            </a:r>
          </a:p>
          <a:p>
            <a:pPr lvl="0"/>
            <a:r>
              <a:rPr lang="en-US" sz="2400" dirty="0">
                <a:solidFill>
                  <a:prstClr val="black"/>
                </a:solidFill>
              </a:rPr>
              <a:t>    of filtration to remove mycelium. Then the filtered broth is </a:t>
            </a:r>
          </a:p>
          <a:p>
            <a:pPr lvl="0"/>
            <a:r>
              <a:rPr lang="en-US" sz="2400" dirty="0">
                <a:solidFill>
                  <a:prstClr val="black"/>
                </a:solidFill>
              </a:rPr>
              <a:t>    treated with cyanide to bring about the conversion of cobalamin </a:t>
            </a:r>
          </a:p>
          <a:p>
            <a:pPr lvl="0"/>
            <a:r>
              <a:rPr lang="en-US" sz="2400" dirty="0">
                <a:solidFill>
                  <a:prstClr val="black"/>
                </a:solidFill>
              </a:rPr>
              <a:t>    to cyanocobalamin. </a:t>
            </a:r>
          </a:p>
          <a:p>
            <a:pPr lvl="0">
              <a:buFont typeface="Arial" pitchFamily="34" charset="0"/>
              <a:buChar char="•"/>
            </a:pPr>
            <a:r>
              <a:rPr lang="en-US" sz="2400" dirty="0">
                <a:solidFill>
                  <a:prstClr val="black"/>
                </a:solidFill>
              </a:rPr>
              <a:t>  The adsorption of the cyanocobalamin from the solution is </a:t>
            </a:r>
          </a:p>
          <a:p>
            <a:pPr lvl="0"/>
            <a:r>
              <a:rPr lang="en-US" sz="2400" dirty="0">
                <a:solidFill>
                  <a:prstClr val="black"/>
                </a:solidFill>
              </a:rPr>
              <a:t>    practised by passing it through an adsorbing agent packed in </a:t>
            </a:r>
          </a:p>
          <a:p>
            <a:pPr lvl="0"/>
            <a:r>
              <a:rPr lang="en-US" sz="2400" dirty="0">
                <a:solidFill>
                  <a:prstClr val="black"/>
                </a:solidFill>
              </a:rPr>
              <a:t>    columns. Several adsorbents are available for this purpose; </a:t>
            </a:r>
          </a:p>
          <a:p>
            <a:pPr lvl="0"/>
            <a:r>
              <a:rPr lang="en-US" sz="2400" dirty="0">
                <a:solidFill>
                  <a:prstClr val="black"/>
                </a:solidFill>
              </a:rPr>
              <a:t>    activated charcoal, bentonite, fuller’s earth, and ion-exchange </a:t>
            </a:r>
          </a:p>
          <a:p>
            <a:pPr lvl="0"/>
            <a:r>
              <a:rPr lang="en-US" sz="2400" dirty="0">
                <a:solidFill>
                  <a:prstClr val="black"/>
                </a:solidFill>
              </a:rPr>
              <a:t>    resins. </a:t>
            </a:r>
          </a:p>
          <a:p>
            <a:pPr lvl="0">
              <a:buFont typeface="Arial" pitchFamily="34" charset="0"/>
              <a:buChar char="•"/>
            </a:pPr>
            <a:r>
              <a:rPr lang="en-US" sz="2400" dirty="0">
                <a:solidFill>
                  <a:prstClr val="black"/>
                </a:solidFill>
              </a:rPr>
              <a:t>   Elution of cyanocobalamin from adsorbent is accomplished by </a:t>
            </a:r>
          </a:p>
          <a:p>
            <a:pPr lvl="0"/>
            <a:r>
              <a:rPr lang="en-US" sz="2400" dirty="0">
                <a:solidFill>
                  <a:prstClr val="black"/>
                </a:solidFill>
              </a:rPr>
              <a:t>    the use of an aqueous solution of materials ranging from organic </a:t>
            </a:r>
          </a:p>
          <a:p>
            <a:pPr lvl="0"/>
            <a:r>
              <a:rPr lang="en-US" sz="2400" dirty="0">
                <a:solidFill>
                  <a:prstClr val="black"/>
                </a:solidFill>
              </a:rPr>
              <a:t>    bases to hydrochloric acid. </a:t>
            </a:r>
          </a:p>
          <a:p>
            <a:pPr lvl="0">
              <a:buFont typeface="Arial" pitchFamily="34" charset="0"/>
              <a:buChar char="•"/>
            </a:pPr>
            <a:r>
              <a:rPr lang="en-US" sz="2400" dirty="0">
                <a:solidFill>
                  <a:prstClr val="black"/>
                </a:solidFill>
              </a:rPr>
              <a:t>  Several materials have been reported to this purpose: water, </a:t>
            </a:r>
          </a:p>
          <a:p>
            <a:pPr lvl="0"/>
            <a:r>
              <a:rPr lang="en-US" sz="2400" dirty="0">
                <a:solidFill>
                  <a:prstClr val="black"/>
                </a:solidFill>
              </a:rPr>
              <a:t>    water-acetone, and solutions of sodium cyanide or sodium    </a:t>
            </a:r>
          </a:p>
          <a:p>
            <a:pPr lvl="0"/>
            <a:r>
              <a:rPr lang="en-US" sz="2400" dirty="0">
                <a:solidFill>
                  <a:prstClr val="black"/>
                </a:solidFill>
              </a:rPr>
              <a:t>    </a:t>
            </a:r>
            <a:r>
              <a:rPr lang="en-US" sz="2400" dirty="0" err="1">
                <a:solidFill>
                  <a:prstClr val="black"/>
                </a:solidFill>
              </a:rPr>
              <a:t>thiocyanate</a:t>
            </a:r>
            <a:r>
              <a:rPr lang="en-US" sz="2400" dirty="0">
                <a:solidFill>
                  <a:prstClr val="black"/>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a:buFont typeface="Arial" pitchFamily="34" charset="0"/>
              <a:buChar char="•"/>
            </a:pPr>
            <a:r>
              <a:rPr lang="en-US" sz="2400" dirty="0">
                <a:solidFill>
                  <a:prstClr val="black"/>
                </a:solidFill>
              </a:rPr>
              <a:t>  Thereafter, some type of extraction is usually carried out. It may </a:t>
            </a:r>
          </a:p>
          <a:p>
            <a:r>
              <a:rPr lang="en-US" sz="2400" dirty="0">
                <a:solidFill>
                  <a:prstClr val="black"/>
                </a:solidFill>
              </a:rPr>
              <a:t>    be countercurrent distribution between cresol, </a:t>
            </a:r>
            <a:r>
              <a:rPr lang="en-US" sz="2400" dirty="0" err="1">
                <a:solidFill>
                  <a:prstClr val="black"/>
                </a:solidFill>
              </a:rPr>
              <a:t>amylphenol</a:t>
            </a:r>
            <a:r>
              <a:rPr lang="en-US" sz="2400" dirty="0">
                <a:solidFill>
                  <a:prstClr val="black"/>
                </a:solidFill>
              </a:rPr>
              <a:t>, or </a:t>
            </a:r>
          </a:p>
          <a:p>
            <a:r>
              <a:rPr lang="en-US" sz="2400" dirty="0">
                <a:solidFill>
                  <a:prstClr val="black"/>
                </a:solidFill>
              </a:rPr>
              <a:t>    benzyl alcohol and water or a single extraction into an organic </a:t>
            </a:r>
          </a:p>
          <a:p>
            <a:r>
              <a:rPr lang="en-US" sz="2400" dirty="0">
                <a:solidFill>
                  <a:prstClr val="black"/>
                </a:solidFill>
              </a:rPr>
              <a:t>    solvent. (e.g. phenol). Precipitation as a copper or zinc cyanide-</a:t>
            </a:r>
          </a:p>
          <a:p>
            <a:r>
              <a:rPr lang="en-US" sz="2400" dirty="0">
                <a:solidFill>
                  <a:prstClr val="black"/>
                </a:solidFill>
              </a:rPr>
              <a:t>    cyanocobalamin complex has be reported. </a:t>
            </a:r>
          </a:p>
          <a:p>
            <a:pPr>
              <a:buFont typeface="Arial" pitchFamily="34" charset="0"/>
              <a:buChar char="•"/>
            </a:pPr>
            <a:r>
              <a:rPr lang="en-US" sz="2400" dirty="0">
                <a:solidFill>
                  <a:prstClr val="black"/>
                </a:solidFill>
              </a:rPr>
              <a:t>  Another purification step applicable to aqueous concentrates </a:t>
            </a:r>
          </a:p>
          <a:p>
            <a:r>
              <a:rPr lang="en-US" sz="2400" dirty="0">
                <a:solidFill>
                  <a:prstClr val="black"/>
                </a:solidFill>
              </a:rPr>
              <a:t>    consists in dissolving a zinc salt in slight acid solution and then   </a:t>
            </a:r>
          </a:p>
          <a:p>
            <a:r>
              <a:rPr lang="en-US" sz="2400" dirty="0">
                <a:solidFill>
                  <a:prstClr val="black"/>
                </a:solidFill>
              </a:rPr>
              <a:t>    raising the pH to bring about precipitation of zinc hydroxide, </a:t>
            </a:r>
          </a:p>
          <a:p>
            <a:r>
              <a:rPr lang="en-US" sz="2400" dirty="0">
                <a:solidFill>
                  <a:prstClr val="black"/>
                </a:solidFill>
              </a:rPr>
              <a:t>    which eliminates many impurities. </a:t>
            </a:r>
          </a:p>
          <a:p>
            <a:pPr>
              <a:buFont typeface="Arial" pitchFamily="34" charset="0"/>
              <a:buChar char="•"/>
            </a:pPr>
            <a:r>
              <a:rPr lang="en-US" sz="2400" dirty="0">
                <a:solidFill>
                  <a:prstClr val="black"/>
                </a:solidFill>
              </a:rPr>
              <a:t>  Chromatography on alumina and final crystallization from </a:t>
            </a:r>
          </a:p>
          <a:p>
            <a:r>
              <a:rPr lang="en-US" sz="2400" dirty="0">
                <a:solidFill>
                  <a:prstClr val="black"/>
                </a:solidFill>
              </a:rPr>
              <a:t>    methanol-acetone, ethanol-acetone or acetone-water, usually </a:t>
            </a:r>
          </a:p>
          <a:p>
            <a:r>
              <a:rPr lang="en-US" sz="2400" dirty="0">
                <a:solidFill>
                  <a:prstClr val="black"/>
                </a:solidFill>
              </a:rPr>
              <a:t>    complete the process. </a:t>
            </a:r>
          </a:p>
          <a:p>
            <a:pPr>
              <a:buFont typeface="Arial" pitchFamily="34" charset="0"/>
              <a:buChar char="•"/>
            </a:pPr>
            <a:r>
              <a:rPr lang="en-US" sz="2400" dirty="0">
                <a:solidFill>
                  <a:prstClr val="black"/>
                </a:solidFill>
              </a:rPr>
              <a:t>  In order to obtain a concentrate of vitamin B</a:t>
            </a:r>
            <a:r>
              <a:rPr lang="en-US" sz="2400" baseline="-25000" dirty="0">
                <a:solidFill>
                  <a:prstClr val="black"/>
                </a:solidFill>
              </a:rPr>
              <a:t>12</a:t>
            </a:r>
            <a:r>
              <a:rPr lang="en-US" sz="2400" dirty="0">
                <a:solidFill>
                  <a:prstClr val="black"/>
                </a:solidFill>
              </a:rPr>
              <a:t> to use as feed-</a:t>
            </a:r>
          </a:p>
          <a:p>
            <a:r>
              <a:rPr lang="en-US" sz="2400" dirty="0">
                <a:solidFill>
                  <a:prstClr val="black"/>
                </a:solidFill>
              </a:rPr>
              <a:t>    supplement, the final fermented broth is evaporated to dryness. </a:t>
            </a:r>
          </a:p>
          <a:p>
            <a:pPr>
              <a:buFont typeface="Arial" pitchFamily="34" charset="0"/>
              <a:buChar char="•"/>
            </a:pPr>
            <a:r>
              <a:rPr lang="en-US" sz="2400" dirty="0">
                <a:solidFill>
                  <a:prstClr val="black"/>
                </a:solidFill>
              </a:rPr>
              <a:t>  These final broths containing about 3% solids are first subject </a:t>
            </a:r>
          </a:p>
          <a:p>
            <a:r>
              <a:rPr lang="en-US" sz="2400" dirty="0">
                <a:solidFill>
                  <a:prstClr val="black"/>
                </a:solidFill>
              </a:rPr>
              <a:t>    evaporation in vacuo to a solids content of 15 to 20%.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a:buFont typeface="Arial" pitchFamily="34" charset="0"/>
              <a:buChar char="•"/>
            </a:pPr>
            <a:r>
              <a:rPr lang="en-US" sz="2400" dirty="0">
                <a:solidFill>
                  <a:prstClr val="black"/>
                </a:solidFill>
              </a:rPr>
              <a:t>  Then the syrups are drum-dried or spray-dried. The concentrates </a:t>
            </a:r>
          </a:p>
          <a:p>
            <a:r>
              <a:rPr lang="en-US" sz="2400" dirty="0">
                <a:solidFill>
                  <a:prstClr val="black"/>
                </a:solidFill>
              </a:rPr>
              <a:t>    obtained in this way by cobalt-supplemented fermentation may </a:t>
            </a:r>
          </a:p>
          <a:p>
            <a:r>
              <a:rPr lang="en-US" sz="2400" dirty="0">
                <a:solidFill>
                  <a:prstClr val="black"/>
                </a:solidFill>
              </a:rPr>
              <a:t>    contain 10 to mg/lb. of cobalamin. </a:t>
            </a:r>
          </a:p>
          <a:p>
            <a:r>
              <a:rPr lang="en-US" sz="2400" b="1" dirty="0">
                <a:solidFill>
                  <a:srgbClr val="FF0000"/>
                </a:solidFill>
              </a:rPr>
              <a:t>Vitamin B production using </a:t>
            </a:r>
            <a:r>
              <a:rPr lang="en-US" sz="2400" b="1" i="1" dirty="0">
                <a:solidFill>
                  <a:srgbClr val="FF0000"/>
                </a:solidFill>
              </a:rPr>
              <a:t>Propionibacterium freudenreichil</a:t>
            </a:r>
            <a:r>
              <a:rPr lang="en-US" sz="2400" dirty="0">
                <a:solidFill>
                  <a:prstClr val="black"/>
                </a:solidFill>
              </a:rPr>
              <a:t>: </a:t>
            </a:r>
          </a:p>
          <a:p>
            <a:pPr>
              <a:buFont typeface="Arial" pitchFamily="34" charset="0"/>
              <a:buChar char="•"/>
            </a:pPr>
            <a:r>
              <a:rPr lang="en-US" sz="2400" dirty="0">
                <a:solidFill>
                  <a:prstClr val="black"/>
                </a:solidFill>
              </a:rPr>
              <a:t>  Species of the genus </a:t>
            </a:r>
            <a:r>
              <a:rPr lang="en-US" sz="2400" i="1" dirty="0">
                <a:solidFill>
                  <a:prstClr val="black"/>
                </a:solidFill>
              </a:rPr>
              <a:t>Propionibacterium </a:t>
            </a:r>
            <a:r>
              <a:rPr lang="en-US" sz="2400" dirty="0">
                <a:solidFill>
                  <a:prstClr val="black"/>
                </a:solidFill>
              </a:rPr>
              <a:t>have been reported to </a:t>
            </a:r>
          </a:p>
          <a:p>
            <a:r>
              <a:rPr lang="en-US" sz="2400" dirty="0">
                <a:solidFill>
                  <a:prstClr val="black"/>
                </a:solidFill>
              </a:rPr>
              <a:t>    produce the highest yields of vitamin B</a:t>
            </a:r>
            <a:r>
              <a:rPr lang="en-US" sz="2400" baseline="-25000" dirty="0">
                <a:solidFill>
                  <a:prstClr val="black"/>
                </a:solidFill>
              </a:rPr>
              <a:t>12</a:t>
            </a:r>
            <a:r>
              <a:rPr lang="en-US" sz="2400" dirty="0">
                <a:solidFill>
                  <a:prstClr val="black"/>
                </a:solidFill>
              </a:rPr>
              <a:t> For example, </a:t>
            </a:r>
          </a:p>
          <a:p>
            <a:r>
              <a:rPr lang="en-US" sz="2400" dirty="0">
                <a:solidFill>
                  <a:prstClr val="black"/>
                </a:solidFill>
              </a:rPr>
              <a:t>    </a:t>
            </a:r>
            <a:r>
              <a:rPr lang="en-US" sz="2400" i="1" dirty="0">
                <a:solidFill>
                  <a:prstClr val="black"/>
                </a:solidFill>
              </a:rPr>
              <a:t>P. freudenreichil </a:t>
            </a:r>
            <a:r>
              <a:rPr lang="en-US" sz="2400" dirty="0">
                <a:solidFill>
                  <a:prstClr val="black"/>
                </a:solidFill>
              </a:rPr>
              <a:t>has been reported to produce 20 mg, per liter. </a:t>
            </a:r>
          </a:p>
          <a:p>
            <a:pPr>
              <a:buFont typeface="Arial" pitchFamily="34" charset="0"/>
              <a:buChar char="•"/>
            </a:pPr>
            <a:r>
              <a:rPr lang="en-US" sz="2400" dirty="0">
                <a:solidFill>
                  <a:prstClr val="black"/>
                </a:solidFill>
              </a:rPr>
              <a:t>  The production medium containing glucose, corn-steep, betaine, </a:t>
            </a:r>
          </a:p>
          <a:p>
            <a:r>
              <a:rPr lang="en-US" sz="2400" dirty="0">
                <a:solidFill>
                  <a:prstClr val="black"/>
                </a:solidFill>
              </a:rPr>
              <a:t>    and cobalt has been shown to be satisfactory. </a:t>
            </a:r>
          </a:p>
          <a:p>
            <a:pPr>
              <a:buFont typeface="Arial" pitchFamily="34" charset="0"/>
              <a:buChar char="•"/>
            </a:pPr>
            <a:r>
              <a:rPr lang="en-US" sz="2400" dirty="0">
                <a:solidFill>
                  <a:prstClr val="black"/>
                </a:solidFill>
              </a:rPr>
              <a:t>  Betaine is added to the medium to furnish methyl groups.  </a:t>
            </a:r>
          </a:p>
          <a:p>
            <a:r>
              <a:rPr lang="en-US" sz="2400" dirty="0">
                <a:solidFill>
                  <a:prstClr val="black"/>
                </a:solidFill>
              </a:rPr>
              <a:t>    Betaine, probably, does this by aiding in the synthesis of </a:t>
            </a:r>
          </a:p>
          <a:p>
            <a:r>
              <a:rPr lang="en-US" sz="2400" dirty="0">
                <a:solidFill>
                  <a:prstClr val="black"/>
                </a:solidFill>
              </a:rPr>
              <a:t>    methionine acting as a methyl donor. </a:t>
            </a:r>
          </a:p>
          <a:p>
            <a:pPr>
              <a:buFont typeface="Arial" pitchFamily="34" charset="0"/>
              <a:buChar char="•"/>
            </a:pPr>
            <a:r>
              <a:rPr lang="en-US" sz="2400" dirty="0">
                <a:solidFill>
                  <a:prstClr val="black"/>
                </a:solidFill>
              </a:rPr>
              <a:t>  The concentration of betaine in the medium is 0.5%. In </a:t>
            </a:r>
          </a:p>
          <a:p>
            <a:r>
              <a:rPr lang="en-US" sz="2400" dirty="0">
                <a:solidFill>
                  <a:prstClr val="black"/>
                </a:solidFill>
              </a:rPr>
              <a:t>    connection with the use of cobalt, its concentration in the </a:t>
            </a:r>
          </a:p>
          <a:p>
            <a:r>
              <a:rPr lang="en-US" sz="2400" dirty="0">
                <a:solidFill>
                  <a:prstClr val="black"/>
                </a:solidFill>
              </a:rPr>
              <a:t>    medium is critical. </a:t>
            </a:r>
          </a:p>
          <a:p>
            <a:pPr>
              <a:buFont typeface="Arial" pitchFamily="34" charset="0"/>
              <a:buChar char="•"/>
            </a:pPr>
            <a:r>
              <a:rPr lang="en-US" sz="2400" dirty="0">
                <a:solidFill>
                  <a:prstClr val="black"/>
                </a:solidFill>
              </a:rPr>
              <a:t>  It has been shown that concentration of 5 µg./ml. of cobalt is </a:t>
            </a:r>
          </a:p>
          <a:p>
            <a:r>
              <a:rPr lang="en-US" sz="2400" dirty="0">
                <a:solidFill>
                  <a:prstClr val="black"/>
                </a:solidFill>
              </a:rPr>
              <a:t>    optimum.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a:buFont typeface="Arial" pitchFamily="34" charset="0"/>
              <a:buChar char="•"/>
            </a:pPr>
            <a:r>
              <a:rPr lang="en-US" sz="2400" dirty="0">
                <a:solidFill>
                  <a:prstClr val="black"/>
                </a:solidFill>
              </a:rPr>
              <a:t>  Excess of cobalt suppresses the formation of cobinamide. </a:t>
            </a:r>
          </a:p>
          <a:p>
            <a:pPr lvl="0">
              <a:buFont typeface="Arial" pitchFamily="34" charset="0"/>
              <a:buChar char="•"/>
            </a:pPr>
            <a:r>
              <a:rPr lang="en-US" sz="2400" dirty="0">
                <a:solidFill>
                  <a:prstClr val="black"/>
                </a:solidFill>
              </a:rPr>
              <a:t>  The pH of the production medium is adjusted to 7.5. A </a:t>
            </a:r>
          </a:p>
          <a:p>
            <a:pPr lvl="0"/>
            <a:r>
              <a:rPr lang="en-US" sz="2400" dirty="0">
                <a:solidFill>
                  <a:prstClr val="black"/>
                </a:solidFill>
              </a:rPr>
              <a:t>    temperature of 30°C, has been reported to be satisfactory.</a:t>
            </a:r>
          </a:p>
          <a:p>
            <a:pPr lvl="0">
              <a:buFont typeface="Arial" pitchFamily="34" charset="0"/>
              <a:buChar char="•"/>
            </a:pPr>
            <a:r>
              <a:rPr lang="en-US" sz="2400" dirty="0">
                <a:solidFill>
                  <a:prstClr val="black"/>
                </a:solidFill>
              </a:rPr>
              <a:t>  This fermentation is divided into two fermentation cycles: </a:t>
            </a:r>
          </a:p>
          <a:p>
            <a:pPr lvl="0"/>
            <a:r>
              <a:rPr lang="en-US" sz="2400" dirty="0">
                <a:solidFill>
                  <a:prstClr val="black"/>
                </a:solidFill>
              </a:rPr>
              <a:t>    anaerobic fermentation cycle of 70 hours and aerobic </a:t>
            </a:r>
          </a:p>
          <a:p>
            <a:pPr lvl="0"/>
            <a:r>
              <a:rPr lang="en-US" sz="2400" dirty="0">
                <a:solidFill>
                  <a:prstClr val="black"/>
                </a:solidFill>
              </a:rPr>
              <a:t>    fermentation cycle of 50 hours. </a:t>
            </a:r>
          </a:p>
          <a:p>
            <a:pPr lvl="0">
              <a:buFont typeface="Arial" pitchFamily="34" charset="0"/>
              <a:buChar char="•"/>
            </a:pPr>
            <a:r>
              <a:rPr lang="en-US" sz="2400" dirty="0">
                <a:solidFill>
                  <a:prstClr val="black"/>
                </a:solidFill>
              </a:rPr>
              <a:t>  The formation of cobinamide occurs only in the anaerobic cycle </a:t>
            </a:r>
          </a:p>
          <a:p>
            <a:pPr lvl="0"/>
            <a:r>
              <a:rPr lang="en-US" sz="2400" dirty="0">
                <a:solidFill>
                  <a:prstClr val="black"/>
                </a:solidFill>
              </a:rPr>
              <a:t>    because oxygen inhibits the biosynthesis of cobinamide. </a:t>
            </a:r>
          </a:p>
          <a:p>
            <a:pPr lvl="0">
              <a:buFont typeface="Arial" pitchFamily="34" charset="0"/>
              <a:buChar char="•"/>
            </a:pPr>
            <a:r>
              <a:rPr lang="en-US" sz="2400" dirty="0">
                <a:solidFill>
                  <a:prstClr val="black"/>
                </a:solidFill>
              </a:rPr>
              <a:t>  In addition, there is the pH falls from 7.5 to 6.5 and then rises </a:t>
            </a:r>
          </a:p>
          <a:p>
            <a:pPr lvl="0"/>
            <a:r>
              <a:rPr lang="en-US" sz="2400" dirty="0">
                <a:solidFill>
                  <a:prstClr val="black"/>
                </a:solidFill>
              </a:rPr>
              <a:t>    up to 8.5. It is necessary to add 0.1 percent of 5, 6-</a:t>
            </a:r>
          </a:p>
          <a:p>
            <a:pPr lvl="0"/>
            <a:r>
              <a:rPr lang="en-US" sz="2400" dirty="0">
                <a:solidFill>
                  <a:prstClr val="black"/>
                </a:solidFill>
              </a:rPr>
              <a:t>   dimethylbenziminazole to the production medium, since </a:t>
            </a:r>
            <a:r>
              <a:rPr lang="en-US" sz="2400" i="1" dirty="0">
                <a:solidFill>
                  <a:prstClr val="black"/>
                </a:solidFill>
              </a:rPr>
              <a:t>P.  </a:t>
            </a:r>
          </a:p>
          <a:p>
            <a:pPr lvl="0"/>
            <a:r>
              <a:rPr lang="en-US" sz="2400" i="1" dirty="0">
                <a:solidFill>
                  <a:prstClr val="black"/>
                </a:solidFill>
              </a:rPr>
              <a:t>   </a:t>
            </a:r>
            <a:r>
              <a:rPr lang="en-US" sz="2400" i="1" dirty="0" err="1">
                <a:solidFill>
                  <a:prstClr val="black"/>
                </a:solidFill>
              </a:rPr>
              <a:t>freudenreichii</a:t>
            </a:r>
            <a:r>
              <a:rPr lang="en-US" sz="2400" i="1" dirty="0">
                <a:solidFill>
                  <a:prstClr val="black"/>
                </a:solidFill>
              </a:rPr>
              <a:t> </a:t>
            </a:r>
            <a:r>
              <a:rPr lang="en-US" sz="2400" dirty="0">
                <a:solidFill>
                  <a:prstClr val="black"/>
                </a:solidFill>
              </a:rPr>
              <a:t>cannot readily synthesize this base. </a:t>
            </a:r>
          </a:p>
          <a:p>
            <a:pPr lvl="0">
              <a:buFont typeface="Arial" pitchFamily="34" charset="0"/>
              <a:buChar char="•"/>
            </a:pPr>
            <a:r>
              <a:rPr lang="en-US" sz="2400" dirty="0">
                <a:solidFill>
                  <a:prstClr val="black"/>
                </a:solidFill>
              </a:rPr>
              <a:t>  The formation of the nucleotide occurs during the next aerobic </a:t>
            </a:r>
          </a:p>
          <a:p>
            <a:pPr lvl="0"/>
            <a:r>
              <a:rPr lang="en-US" sz="2400" dirty="0">
                <a:solidFill>
                  <a:prstClr val="black"/>
                </a:solidFill>
              </a:rPr>
              <a:t>    fermentation cycle. Then this nucleotide links with the previously </a:t>
            </a:r>
          </a:p>
          <a:p>
            <a:pPr lvl="0"/>
            <a:r>
              <a:rPr lang="en-US" sz="2400" dirty="0">
                <a:solidFill>
                  <a:prstClr val="black"/>
                </a:solidFill>
              </a:rPr>
              <a:t>    formed cobinamide to give cobalamin. Thus, the yield obtained </a:t>
            </a:r>
          </a:p>
          <a:p>
            <a:pPr lvl="0"/>
            <a:r>
              <a:rPr lang="en-US" sz="2400" dirty="0">
                <a:solidFill>
                  <a:prstClr val="black"/>
                </a:solidFill>
              </a:rPr>
              <a:t>    has been less than 20 ug /ml..</a:t>
            </a:r>
            <a:endParaRPr 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1938992"/>
          </a:xfrm>
          <a:prstGeom prst="rect">
            <a:avLst/>
          </a:prstGeom>
        </p:spPr>
        <p:txBody>
          <a:bodyPr wrap="square">
            <a:spAutoFit/>
          </a:bodyPr>
          <a:lstStyle/>
          <a:p>
            <a:pPr>
              <a:buFont typeface="Arial" pitchFamily="34" charset="0"/>
              <a:buChar char="•"/>
            </a:pPr>
            <a:r>
              <a:rPr lang="en-US" sz="2400" dirty="0">
                <a:solidFill>
                  <a:prstClr val="black"/>
                </a:solidFill>
              </a:rPr>
              <a:t>  In a continuous culture version of the process, two large </a:t>
            </a:r>
          </a:p>
          <a:p>
            <a:r>
              <a:rPr lang="en-US" sz="2400" dirty="0">
                <a:solidFill>
                  <a:prstClr val="black"/>
                </a:solidFill>
              </a:rPr>
              <a:t>    fermentation tanks in series are used, each having a retention </a:t>
            </a:r>
          </a:p>
          <a:p>
            <a:r>
              <a:rPr lang="en-US" sz="2400" dirty="0">
                <a:solidFill>
                  <a:prstClr val="black"/>
                </a:solidFill>
              </a:rPr>
              <a:t>    period of 60 hours: the first is anaerobic and the second aerobic, </a:t>
            </a:r>
          </a:p>
          <a:p>
            <a:r>
              <a:rPr lang="en-US" sz="2400" dirty="0">
                <a:solidFill>
                  <a:prstClr val="black"/>
                </a:solidFill>
              </a:rPr>
              <a:t>    with 5, 6 dimethylbenziminazole added continuously. Thus, the </a:t>
            </a:r>
          </a:p>
          <a:p>
            <a:r>
              <a:rPr lang="en-US" sz="2400" dirty="0">
                <a:solidFill>
                  <a:prstClr val="black"/>
                </a:solidFill>
              </a:rPr>
              <a:t>    yield of 15 pg./ml. is obtained</a:t>
            </a:r>
            <a:endParaRPr lang="en-US" dirty="0"/>
          </a:p>
        </p:txBody>
      </p:sp>
      <p:pic>
        <p:nvPicPr>
          <p:cNvPr id="3075" name="Picture 3"/>
          <p:cNvPicPr>
            <a:picLocks noChangeAspect="1" noChangeArrowheads="1"/>
          </p:cNvPicPr>
          <p:nvPr/>
        </p:nvPicPr>
        <p:blipFill>
          <a:blip r:embed="rId2"/>
          <a:srcRect/>
          <a:stretch>
            <a:fillRect/>
          </a:stretch>
        </p:blipFill>
        <p:spPr bwMode="auto">
          <a:xfrm rot="16200000">
            <a:off x="3244193" y="565807"/>
            <a:ext cx="2554881" cy="7214467"/>
          </a:xfrm>
          <a:prstGeom prst="rect">
            <a:avLst/>
          </a:prstGeom>
          <a:noFill/>
          <a:ln w="28575">
            <a:solidFill>
              <a:srgbClr val="FF0000"/>
            </a:solid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sz="2400" b="1" dirty="0">
                <a:solidFill>
                  <a:srgbClr val="FF0000"/>
                </a:solidFill>
              </a:rPr>
              <a:t>Vitamin B</a:t>
            </a:r>
            <a:r>
              <a:rPr lang="en-US" sz="2400" b="1" baseline="-25000" dirty="0">
                <a:solidFill>
                  <a:srgbClr val="FF0000"/>
                </a:solidFill>
              </a:rPr>
              <a:t>12</a:t>
            </a:r>
            <a:r>
              <a:rPr lang="en-US" sz="2400" b="1" dirty="0">
                <a:solidFill>
                  <a:srgbClr val="FF0000"/>
                </a:solidFill>
              </a:rPr>
              <a:t> production using other micro-organisms</a:t>
            </a:r>
            <a:r>
              <a:rPr lang="en-US" sz="2400" dirty="0">
                <a:solidFill>
                  <a:schemeClr val="bg1"/>
                </a:solidFill>
              </a:rPr>
              <a:t>: </a:t>
            </a:r>
          </a:p>
          <a:p>
            <a:pPr>
              <a:buFont typeface="Arial" pitchFamily="34" charset="0"/>
              <a:buChar char="•"/>
            </a:pPr>
            <a:r>
              <a:rPr lang="en-US" sz="2400" dirty="0">
                <a:solidFill>
                  <a:schemeClr val="bg1"/>
                </a:solidFill>
              </a:rPr>
              <a:t>  In addition to two above discussed micro-organisms, </a:t>
            </a:r>
          </a:p>
          <a:p>
            <a:r>
              <a:rPr lang="en-US" sz="2400" dirty="0">
                <a:solidFill>
                  <a:schemeClr val="bg1"/>
                </a:solidFill>
              </a:rPr>
              <a:t>    </a:t>
            </a:r>
            <a:r>
              <a:rPr lang="en-US" sz="2400" i="1" dirty="0">
                <a:solidFill>
                  <a:schemeClr val="bg1"/>
                </a:solidFill>
              </a:rPr>
              <a:t>Streptomyces olivaceus </a:t>
            </a:r>
            <a:r>
              <a:rPr lang="en-US" sz="2400" dirty="0">
                <a:solidFill>
                  <a:schemeClr val="bg1"/>
                </a:solidFill>
              </a:rPr>
              <a:t>and </a:t>
            </a:r>
            <a:r>
              <a:rPr lang="en-US" sz="2400" i="1" dirty="0" err="1">
                <a:solidFill>
                  <a:schemeClr val="bg1"/>
                </a:solidFill>
              </a:rPr>
              <a:t>Proplonibacterium</a:t>
            </a:r>
            <a:r>
              <a:rPr lang="en-US" sz="2400" i="1" dirty="0">
                <a:solidFill>
                  <a:schemeClr val="bg1"/>
                </a:solidFill>
              </a:rPr>
              <a:t> </a:t>
            </a:r>
            <a:r>
              <a:rPr lang="en-US" sz="2400" i="1" dirty="0" err="1">
                <a:solidFill>
                  <a:schemeClr val="bg1"/>
                </a:solidFill>
              </a:rPr>
              <a:t>freudenrechil</a:t>
            </a:r>
            <a:r>
              <a:rPr lang="en-US" sz="2400" dirty="0">
                <a:solidFill>
                  <a:schemeClr val="bg1"/>
                </a:solidFill>
              </a:rPr>
              <a:t>, in </a:t>
            </a:r>
          </a:p>
          <a:p>
            <a:r>
              <a:rPr lang="en-US" sz="2400" dirty="0">
                <a:solidFill>
                  <a:schemeClr val="bg1"/>
                </a:solidFill>
              </a:rPr>
              <a:t>    the industrial production of vitamin B</a:t>
            </a:r>
            <a:r>
              <a:rPr lang="en-US" sz="2400" baseline="-25000" dirty="0">
                <a:solidFill>
                  <a:schemeClr val="bg1"/>
                </a:solidFill>
              </a:rPr>
              <a:t>12</a:t>
            </a:r>
            <a:r>
              <a:rPr lang="en-US" sz="2400" dirty="0">
                <a:solidFill>
                  <a:schemeClr val="bg1"/>
                </a:solidFill>
              </a:rPr>
              <a:t> other commercially </a:t>
            </a:r>
          </a:p>
          <a:p>
            <a:r>
              <a:rPr lang="en-US" sz="2400" dirty="0">
                <a:solidFill>
                  <a:schemeClr val="bg1"/>
                </a:solidFill>
              </a:rPr>
              <a:t>    important micro organisms with brief process details have been </a:t>
            </a:r>
          </a:p>
          <a:p>
            <a:r>
              <a:rPr lang="en-US" sz="2400" dirty="0">
                <a:solidFill>
                  <a:schemeClr val="bg1"/>
                </a:solidFill>
              </a:rPr>
              <a:t>    listed in Table 15.3.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pPr>
              <a:buFont typeface="Arial" pitchFamily="34" charset="0"/>
              <a:buChar char="•"/>
            </a:pPr>
            <a:r>
              <a:rPr lang="en-US" sz="2400" dirty="0">
                <a:solidFill>
                  <a:schemeClr val="bg1"/>
                </a:solidFill>
              </a:rPr>
              <a:t>  Japanese workers have reported that, various strains of </a:t>
            </a:r>
          </a:p>
          <a:p>
            <a:r>
              <a:rPr lang="en-US" sz="2400" dirty="0">
                <a:solidFill>
                  <a:schemeClr val="bg1"/>
                </a:solidFill>
              </a:rPr>
              <a:t>    </a:t>
            </a:r>
            <a:r>
              <a:rPr lang="en-US" sz="2400" i="1" dirty="0" err="1">
                <a:solidFill>
                  <a:schemeClr val="bg1"/>
                </a:solidFill>
              </a:rPr>
              <a:t>Corynebacterium</a:t>
            </a:r>
            <a:r>
              <a:rPr lang="en-US" sz="2400" i="1" dirty="0">
                <a:solidFill>
                  <a:schemeClr val="bg1"/>
                </a:solidFill>
              </a:rPr>
              <a:t>, Mycobacterium </a:t>
            </a:r>
            <a:r>
              <a:rPr lang="en-US" sz="2400" dirty="0">
                <a:solidFill>
                  <a:schemeClr val="bg1"/>
                </a:solidFill>
              </a:rPr>
              <a:t>and </a:t>
            </a:r>
            <a:r>
              <a:rPr lang="en-US" sz="2400" i="1" dirty="0" err="1">
                <a:solidFill>
                  <a:schemeClr val="bg1"/>
                </a:solidFill>
              </a:rPr>
              <a:t>Nocardia</a:t>
            </a:r>
            <a:r>
              <a:rPr lang="en-US" sz="2400" dirty="0">
                <a:solidFill>
                  <a:schemeClr val="bg1"/>
                </a:solidFill>
              </a:rPr>
              <a:t> can produce </a:t>
            </a:r>
          </a:p>
          <a:p>
            <a:r>
              <a:rPr lang="en-US" sz="2400" dirty="0">
                <a:solidFill>
                  <a:schemeClr val="bg1"/>
                </a:solidFill>
              </a:rPr>
              <a:t>    vitamin B</a:t>
            </a:r>
            <a:r>
              <a:rPr lang="en-US" sz="2400" baseline="-25000" dirty="0">
                <a:solidFill>
                  <a:schemeClr val="bg1"/>
                </a:solidFill>
              </a:rPr>
              <a:t>12</a:t>
            </a:r>
            <a:r>
              <a:rPr lang="en-US" sz="2400" dirty="0">
                <a:solidFill>
                  <a:schemeClr val="bg1"/>
                </a:solidFill>
              </a:rPr>
              <a:t> on hydrocarbon media. But, the yields produced by </a:t>
            </a:r>
          </a:p>
          <a:p>
            <a:r>
              <a:rPr lang="en-US" sz="2400" dirty="0">
                <a:solidFill>
                  <a:schemeClr val="bg1"/>
                </a:solidFill>
              </a:rPr>
              <a:t>    these microorganisms are poor, being in the order of a few </a:t>
            </a:r>
          </a:p>
          <a:p>
            <a:r>
              <a:rPr lang="en-US" sz="2400" dirty="0">
                <a:solidFill>
                  <a:schemeClr val="bg1"/>
                </a:solidFill>
              </a:rPr>
              <a:t>    </a:t>
            </a:r>
            <a:r>
              <a:rPr lang="en-US" sz="2400" dirty="0" err="1">
                <a:solidFill>
                  <a:schemeClr val="bg1"/>
                </a:solidFill>
              </a:rPr>
              <a:t>milligrammes</a:t>
            </a:r>
            <a:r>
              <a:rPr lang="en-US" sz="2400" dirty="0">
                <a:solidFill>
                  <a:schemeClr val="bg1"/>
                </a:solidFill>
              </a:rPr>
              <a:t> per liter.</a:t>
            </a:r>
          </a:p>
        </p:txBody>
      </p:sp>
      <p:pic>
        <p:nvPicPr>
          <p:cNvPr id="4098" name="Picture 2"/>
          <p:cNvPicPr>
            <a:picLocks noChangeAspect="1" noChangeArrowheads="1"/>
          </p:cNvPicPr>
          <p:nvPr/>
        </p:nvPicPr>
        <p:blipFill>
          <a:blip r:embed="rId2"/>
          <a:srcRect/>
          <a:stretch>
            <a:fillRect/>
          </a:stretch>
        </p:blipFill>
        <p:spPr bwMode="auto">
          <a:xfrm>
            <a:off x="1295400" y="2622058"/>
            <a:ext cx="6629400" cy="2102342"/>
          </a:xfrm>
          <a:prstGeom prst="rect">
            <a:avLst/>
          </a:prstGeom>
          <a:noFill/>
          <a:ln w="28575">
            <a:solidFill>
              <a:srgbClr val="FF0000"/>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5947205" cy="492443"/>
          </a:xfrm>
          <a:prstGeom prst="rect">
            <a:avLst/>
          </a:prstGeom>
        </p:spPr>
        <p:txBody>
          <a:bodyPr wrap="none">
            <a:spAutoFit/>
          </a:bodyPr>
          <a:lstStyle/>
          <a:p>
            <a:r>
              <a:rPr lang="en-US" sz="2600" b="1" dirty="0">
                <a:solidFill>
                  <a:srgbClr val="7030A0"/>
                </a:solidFill>
              </a:rPr>
              <a:t>Fermentative production of Ethyl Alcohol </a:t>
            </a:r>
            <a:endParaRPr lang="en-US" dirty="0"/>
          </a:p>
        </p:txBody>
      </p:sp>
      <p:sp>
        <p:nvSpPr>
          <p:cNvPr id="5" name="Rectangle 4"/>
          <p:cNvSpPr/>
          <p:nvPr/>
        </p:nvSpPr>
        <p:spPr>
          <a:xfrm>
            <a:off x="304800" y="762000"/>
            <a:ext cx="8458200" cy="6001643"/>
          </a:xfrm>
          <a:prstGeom prst="rect">
            <a:avLst/>
          </a:prstGeom>
        </p:spPr>
        <p:txBody>
          <a:bodyPr wrap="square">
            <a:spAutoFit/>
          </a:bodyPr>
          <a:lstStyle/>
          <a:p>
            <a:pPr marL="457200" indent="-457200"/>
            <a:r>
              <a:rPr lang="en-US" sz="2400" b="1" dirty="0">
                <a:solidFill>
                  <a:srgbClr val="FF0000"/>
                </a:solidFill>
              </a:rPr>
              <a:t>INTRODUCTION</a:t>
            </a:r>
            <a:r>
              <a:rPr lang="en-US" sz="2400" dirty="0">
                <a:solidFill>
                  <a:schemeClr val="bg1"/>
                </a:solidFill>
              </a:rPr>
              <a:t> </a:t>
            </a:r>
          </a:p>
          <a:p>
            <a:pPr indent="-457200">
              <a:buFont typeface="Arial" pitchFamily="34" charset="0"/>
              <a:buChar char="•"/>
            </a:pPr>
            <a:r>
              <a:rPr lang="en-US" sz="2400" dirty="0">
                <a:solidFill>
                  <a:schemeClr val="bg1"/>
                </a:solidFill>
              </a:rPr>
              <a:t>Industrial solvents (e.g. ethanol, glycerol, acetone, </a:t>
            </a:r>
            <a:r>
              <a:rPr lang="en-US" sz="2400" dirty="0" err="1">
                <a:solidFill>
                  <a:schemeClr val="bg1"/>
                </a:solidFill>
              </a:rPr>
              <a:t>butanol</a:t>
            </a:r>
            <a:r>
              <a:rPr lang="en-US" sz="2400" dirty="0">
                <a:solidFill>
                  <a:schemeClr val="bg1"/>
                </a:solidFill>
              </a:rPr>
              <a:t> and </a:t>
            </a:r>
          </a:p>
          <a:p>
            <a:pPr indent="-457200"/>
            <a:r>
              <a:rPr lang="en-US" sz="2400" dirty="0">
                <a:solidFill>
                  <a:schemeClr val="bg1"/>
                </a:solidFill>
              </a:rPr>
              <a:t>       2, 3-butanediol) are widely used in chemical as well as </a:t>
            </a:r>
          </a:p>
          <a:p>
            <a:pPr indent="-457200"/>
            <a:r>
              <a:rPr lang="en-US" sz="2400" dirty="0">
                <a:solidFill>
                  <a:schemeClr val="bg1"/>
                </a:solidFill>
              </a:rPr>
              <a:t>       fermentation industries. For example, ethanol is used as a </a:t>
            </a:r>
          </a:p>
          <a:p>
            <a:pPr indent="-457200"/>
            <a:r>
              <a:rPr lang="en-US" sz="2400" dirty="0">
                <a:solidFill>
                  <a:schemeClr val="bg1"/>
                </a:solidFill>
              </a:rPr>
              <a:t>       solvent and a precursor of many synthetic chemicals. </a:t>
            </a:r>
          </a:p>
          <a:p>
            <a:pPr indent="-457200">
              <a:buFont typeface="Arial" pitchFamily="34" charset="0"/>
              <a:buChar char="•"/>
            </a:pPr>
            <a:r>
              <a:rPr lang="en-US" sz="2400" dirty="0">
                <a:solidFill>
                  <a:schemeClr val="bg1"/>
                </a:solidFill>
              </a:rPr>
              <a:t>On the other hand, extraction procedures of certain antibiotics </a:t>
            </a:r>
          </a:p>
          <a:p>
            <a:pPr indent="-457200"/>
            <a:r>
              <a:rPr lang="en-US" sz="2400" dirty="0">
                <a:solidFill>
                  <a:schemeClr val="bg1"/>
                </a:solidFill>
              </a:rPr>
              <a:t>       from fermented broth (e.g. penicillin) need suitable solvents. </a:t>
            </a:r>
          </a:p>
          <a:p>
            <a:pPr indent="-457200"/>
            <a:r>
              <a:rPr lang="en-US" sz="2400" dirty="0">
                <a:solidFill>
                  <a:schemeClr val="bg1"/>
                </a:solidFill>
              </a:rPr>
              <a:t>       These chemical compounds have been produced by </a:t>
            </a:r>
          </a:p>
          <a:p>
            <a:pPr indent="-457200"/>
            <a:r>
              <a:rPr lang="en-US" sz="2400" dirty="0">
                <a:solidFill>
                  <a:schemeClr val="bg1"/>
                </a:solidFill>
              </a:rPr>
              <a:t>       fermentation processes. </a:t>
            </a:r>
          </a:p>
          <a:p>
            <a:pPr indent="-457200"/>
            <a:r>
              <a:rPr lang="en-US" sz="2400" b="1" dirty="0">
                <a:solidFill>
                  <a:srgbClr val="FF0000"/>
                </a:solidFill>
              </a:rPr>
              <a:t>ETHYL ALCOHOL PRODUCTION </a:t>
            </a:r>
          </a:p>
          <a:p>
            <a:pPr indent="-457200">
              <a:buFont typeface="Arial" pitchFamily="34" charset="0"/>
              <a:buChar char="•"/>
            </a:pPr>
            <a:r>
              <a:rPr lang="en-US" sz="2400" dirty="0">
                <a:solidFill>
                  <a:schemeClr val="bg1"/>
                </a:solidFill>
              </a:rPr>
              <a:t>Alcohol fermentation was the first fermentation known to </a:t>
            </a:r>
          </a:p>
          <a:p>
            <a:pPr indent="-457200"/>
            <a:r>
              <a:rPr lang="en-US" sz="2400" dirty="0">
                <a:solidFill>
                  <a:schemeClr val="bg1"/>
                </a:solidFill>
              </a:rPr>
              <a:t>       mankind. </a:t>
            </a:r>
          </a:p>
          <a:p>
            <a:pPr indent="-457200">
              <a:buFont typeface="Arial" pitchFamily="34" charset="0"/>
              <a:buChar char="•"/>
            </a:pPr>
            <a:r>
              <a:rPr lang="en-US" sz="2400" dirty="0">
                <a:solidFill>
                  <a:schemeClr val="bg1"/>
                </a:solidFill>
              </a:rPr>
              <a:t>At first, alcohol was used only for human consumption. Later, </a:t>
            </a:r>
          </a:p>
          <a:p>
            <a:pPr indent="-457200"/>
            <a:r>
              <a:rPr lang="en-US" sz="2400" dirty="0">
                <a:solidFill>
                  <a:schemeClr val="bg1"/>
                </a:solidFill>
              </a:rPr>
              <a:t>       the demand for alcohol as a universal solvent and chemical </a:t>
            </a:r>
          </a:p>
          <a:p>
            <a:pPr indent="-457200"/>
            <a:r>
              <a:rPr lang="en-US" sz="2400" dirty="0">
                <a:solidFill>
                  <a:schemeClr val="bg1"/>
                </a:solidFill>
              </a:rPr>
              <a:t>       raw material developed. The distilling industry, therefore, grew </a:t>
            </a:r>
          </a:p>
          <a:p>
            <a:pPr indent="-457200"/>
            <a:r>
              <a:rPr lang="en-US" sz="2400" dirty="0">
                <a:solidFill>
                  <a:schemeClr val="bg1"/>
                </a:solidFill>
              </a:rPr>
              <a:t>       very rapidly..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a:buFont typeface="Arial" pitchFamily="34" charset="0"/>
              <a:buChar char="•"/>
            </a:pPr>
            <a:r>
              <a:rPr lang="en-US" sz="2400" dirty="0">
                <a:solidFill>
                  <a:prstClr val="black"/>
                </a:solidFill>
              </a:rPr>
              <a:t>   The annual production in the United States alone has now </a:t>
            </a:r>
          </a:p>
          <a:p>
            <a:r>
              <a:rPr lang="en-US" sz="2400" dirty="0">
                <a:solidFill>
                  <a:prstClr val="black"/>
                </a:solidFill>
              </a:rPr>
              <a:t>     reached one billion gallons. </a:t>
            </a:r>
          </a:p>
          <a:p>
            <a:pPr>
              <a:buFont typeface="Arial" pitchFamily="34" charset="0"/>
              <a:buChar char="•"/>
            </a:pPr>
            <a:r>
              <a:rPr lang="en-US" sz="2400" dirty="0">
                <a:solidFill>
                  <a:prstClr val="black"/>
                </a:solidFill>
              </a:rPr>
              <a:t>   Micro-organisms: The micro-organisms responsible for alcoholic </a:t>
            </a:r>
          </a:p>
          <a:p>
            <a:r>
              <a:rPr lang="en-US" sz="2400" dirty="0">
                <a:solidFill>
                  <a:prstClr val="black"/>
                </a:solidFill>
              </a:rPr>
              <a:t>    fermentation of molasses are yeast species of </a:t>
            </a:r>
            <a:r>
              <a:rPr lang="en-US" sz="2400" i="1" dirty="0">
                <a:solidFill>
                  <a:prstClr val="black"/>
                </a:solidFill>
              </a:rPr>
              <a:t>Saccharomyces, </a:t>
            </a:r>
          </a:p>
          <a:p>
            <a:r>
              <a:rPr lang="en-US" sz="2400" i="1" dirty="0">
                <a:solidFill>
                  <a:prstClr val="black"/>
                </a:solidFill>
              </a:rPr>
              <a:t>    Torulopsis, Kloekera, Candida</a:t>
            </a:r>
            <a:r>
              <a:rPr lang="en-US" sz="2400" dirty="0">
                <a:solidFill>
                  <a:prstClr val="black"/>
                </a:solidFill>
              </a:rPr>
              <a:t>, and certain species of </a:t>
            </a:r>
            <a:r>
              <a:rPr lang="en-US" sz="2400" i="1" dirty="0">
                <a:solidFill>
                  <a:prstClr val="black"/>
                </a:solidFill>
              </a:rPr>
              <a:t>Mucor</a:t>
            </a:r>
            <a:r>
              <a:rPr lang="en-US" sz="2400" dirty="0">
                <a:solidFill>
                  <a:prstClr val="black"/>
                </a:solidFill>
              </a:rPr>
              <a:t> and </a:t>
            </a:r>
          </a:p>
          <a:p>
            <a:r>
              <a:rPr lang="en-US" sz="2400" dirty="0">
                <a:solidFill>
                  <a:prstClr val="black"/>
                </a:solidFill>
              </a:rPr>
              <a:t>    bacteria. </a:t>
            </a:r>
          </a:p>
          <a:p>
            <a:pPr>
              <a:buFont typeface="Arial" pitchFamily="34" charset="0"/>
              <a:buChar char="•"/>
            </a:pPr>
            <a:r>
              <a:rPr lang="en-US" sz="2400" dirty="0">
                <a:solidFill>
                  <a:prstClr val="black"/>
                </a:solidFill>
              </a:rPr>
              <a:t>   The most important among them are the yeast species belonging </a:t>
            </a:r>
          </a:p>
          <a:p>
            <a:r>
              <a:rPr lang="en-US" sz="2400" dirty="0">
                <a:solidFill>
                  <a:prstClr val="black"/>
                </a:solidFill>
              </a:rPr>
              <a:t>     to genus </a:t>
            </a:r>
            <a:r>
              <a:rPr lang="en-US" sz="2400" i="1" dirty="0">
                <a:solidFill>
                  <a:prstClr val="black"/>
                </a:solidFill>
              </a:rPr>
              <a:t>Saccharomyces</a:t>
            </a:r>
            <a:r>
              <a:rPr lang="en-US" sz="2400" dirty="0">
                <a:solidFill>
                  <a:prstClr val="black"/>
                </a:solidFill>
              </a:rPr>
              <a:t>. There are two types of Saccharomyces </a:t>
            </a:r>
          </a:p>
          <a:p>
            <a:r>
              <a:rPr lang="en-US" sz="2400" dirty="0">
                <a:solidFill>
                  <a:prstClr val="black"/>
                </a:solidFill>
              </a:rPr>
              <a:t>     species, one is a top fermenter and the other a bottom </a:t>
            </a:r>
          </a:p>
          <a:p>
            <a:r>
              <a:rPr lang="en-US" sz="2400" dirty="0">
                <a:solidFill>
                  <a:prstClr val="black"/>
                </a:solidFill>
              </a:rPr>
              <a:t>     fermenter. </a:t>
            </a:r>
          </a:p>
          <a:p>
            <a:pPr>
              <a:buFont typeface="Arial" pitchFamily="34" charset="0"/>
              <a:buChar char="•"/>
            </a:pPr>
            <a:r>
              <a:rPr lang="en-US" sz="2400" dirty="0">
                <a:solidFill>
                  <a:prstClr val="black"/>
                </a:solidFill>
              </a:rPr>
              <a:t>   Top fermenter yeasts (e.g. </a:t>
            </a:r>
            <a:r>
              <a:rPr lang="en-US" sz="2400" i="1" dirty="0">
                <a:solidFill>
                  <a:prstClr val="black"/>
                </a:solidFill>
              </a:rPr>
              <a:t>S. cerevisiae</a:t>
            </a:r>
            <a:r>
              <a:rPr lang="en-US" sz="2400" dirty="0">
                <a:solidFill>
                  <a:prstClr val="black"/>
                </a:solidFill>
              </a:rPr>
              <a:t>) are active at the top </a:t>
            </a:r>
          </a:p>
          <a:p>
            <a:r>
              <a:rPr lang="en-US" sz="2400" dirty="0">
                <a:solidFill>
                  <a:prstClr val="black"/>
                </a:solidFill>
              </a:rPr>
              <a:t>     surface of the fermenting liquid. They remain either in an evenly </a:t>
            </a:r>
          </a:p>
          <a:p>
            <a:r>
              <a:rPr lang="en-US" sz="2400" dirty="0">
                <a:solidFill>
                  <a:prstClr val="black"/>
                </a:solidFill>
              </a:rPr>
              <a:t>     distributed layer, or as a ring along the walls of the fermentation </a:t>
            </a:r>
          </a:p>
          <a:p>
            <a:r>
              <a:rPr lang="en-US" sz="2400" dirty="0">
                <a:solidFill>
                  <a:prstClr val="black"/>
                </a:solidFill>
              </a:rPr>
              <a:t>     vat. </a:t>
            </a:r>
          </a:p>
          <a:p>
            <a:pPr>
              <a:buFont typeface="Arial" pitchFamily="34" charset="0"/>
              <a:buChar char="•"/>
            </a:pPr>
            <a:r>
              <a:rPr lang="en-US" sz="2400" dirty="0">
                <a:solidFill>
                  <a:prstClr val="black"/>
                </a:solidFill>
              </a:rPr>
              <a:t>   Bottom fermenters (e.g. </a:t>
            </a:r>
            <a:r>
              <a:rPr lang="en-US" sz="2400" i="1" dirty="0">
                <a:solidFill>
                  <a:prstClr val="black"/>
                </a:solidFill>
              </a:rPr>
              <a:t>S. carlsbergensis</a:t>
            </a:r>
            <a:r>
              <a:rPr lang="en-US" sz="2400" dirty="0">
                <a:solidFill>
                  <a:prstClr val="black"/>
                </a:solidFill>
              </a:rPr>
              <a:t>) develop only at the </a:t>
            </a:r>
          </a:p>
          <a:p>
            <a:r>
              <a:rPr lang="en-US" sz="2400" dirty="0">
                <a:solidFill>
                  <a:prstClr val="black"/>
                </a:solidFill>
              </a:rPr>
              <a:t>    bottom of the fermentation vats. They are whirled up in the </a:t>
            </a:r>
          </a:p>
          <a:p>
            <a:r>
              <a:rPr lang="en-US" sz="2400" dirty="0">
                <a:solidFill>
                  <a:prstClr val="black"/>
                </a:solidFill>
              </a:rPr>
              <a:t>    liquid owing to carbon dioxide evolution.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b="1" dirty="0">
                <a:solidFill>
                  <a:srgbClr val="C00000"/>
                </a:solidFill>
              </a:rPr>
              <a:t>The strain of yeast to be used for alcohol fermentation should possess the following selective features</a:t>
            </a:r>
            <a:r>
              <a:rPr lang="en-US" sz="2400" dirty="0">
                <a:solidFill>
                  <a:schemeClr val="bg1"/>
                </a:solidFill>
              </a:rPr>
              <a:t>:</a:t>
            </a:r>
          </a:p>
          <a:p>
            <a:pPr marL="457200" indent="-457200">
              <a:buAutoNum type="arabicParenBoth"/>
            </a:pPr>
            <a:r>
              <a:rPr lang="en-US" sz="2400" dirty="0">
                <a:solidFill>
                  <a:schemeClr val="bg1"/>
                </a:solidFill>
              </a:rPr>
              <a:t>It should be an efficient strain. In other words it should produce </a:t>
            </a:r>
          </a:p>
          <a:p>
            <a:pPr marL="457200" indent="-457200"/>
            <a:r>
              <a:rPr lang="en-US" sz="2400" dirty="0">
                <a:solidFill>
                  <a:schemeClr val="bg1"/>
                </a:solidFill>
              </a:rPr>
              <a:t>       a large quantity of alcohol. </a:t>
            </a:r>
          </a:p>
          <a:p>
            <a:pPr marL="457200" indent="-457200">
              <a:buAutoNum type="arabicParenBoth" startAt="2"/>
            </a:pPr>
            <a:r>
              <a:rPr lang="en-US" sz="2400" dirty="0">
                <a:solidFill>
                  <a:schemeClr val="bg1"/>
                </a:solidFill>
              </a:rPr>
              <a:t>It should be a fast growing strain.</a:t>
            </a:r>
          </a:p>
          <a:p>
            <a:pPr marL="457200" indent="-457200">
              <a:buAutoNum type="arabicParenBoth" startAt="2"/>
            </a:pPr>
            <a:r>
              <a:rPr lang="en-US" sz="2400" dirty="0">
                <a:solidFill>
                  <a:schemeClr val="bg1"/>
                </a:solidFill>
              </a:rPr>
              <a:t>It should have a high tolerance to alcohol, as well as to osmotic pressure. The reason for this is that the yeast should continue its activities and accumulate large amounts of alcohol in a concentrated medium.</a:t>
            </a:r>
          </a:p>
          <a:p>
            <a:pPr marL="457200" indent="-457200">
              <a:buAutoNum type="arabicParenBoth" startAt="2"/>
            </a:pPr>
            <a:r>
              <a:rPr lang="en-US" sz="2400" dirty="0">
                <a:solidFill>
                  <a:schemeClr val="bg1"/>
                </a:solidFill>
              </a:rPr>
              <a:t>It should possess uniform and stable biochemical properties</a:t>
            </a:r>
          </a:p>
          <a:p>
            <a:pPr marL="457200" indent="-457200">
              <a:buFont typeface="Arial" pitchFamily="34" charset="0"/>
              <a:buChar char="•"/>
            </a:pPr>
            <a:r>
              <a:rPr lang="en-US" sz="2400" dirty="0">
                <a:solidFill>
                  <a:schemeClr val="bg1"/>
                </a:solidFill>
              </a:rPr>
              <a:t>Usually the strains of yeast, </a:t>
            </a:r>
            <a:r>
              <a:rPr lang="en-US" sz="2400" i="1" dirty="0">
                <a:solidFill>
                  <a:schemeClr val="bg1"/>
                </a:solidFill>
              </a:rPr>
              <a:t>Saccharomyces cerevisiae, </a:t>
            </a:r>
            <a:r>
              <a:rPr lang="en-US" sz="2400" dirty="0">
                <a:solidFill>
                  <a:schemeClr val="bg1"/>
                </a:solidFill>
              </a:rPr>
              <a:t>are employed for commercial production of ethyl alcohol. Special strains of this yeast have been developed for Industrial ethyl alcohol fermentation by genetic selection.</a:t>
            </a:r>
          </a:p>
          <a:p>
            <a:pPr marL="457200" indent="-457200">
              <a:buFont typeface="Arial" pitchFamily="34" charset="0"/>
              <a:buChar char="•"/>
            </a:pPr>
            <a:r>
              <a:rPr lang="en-US" sz="2400" dirty="0">
                <a:solidFill>
                  <a:schemeClr val="bg1"/>
                </a:solidFill>
              </a:rPr>
              <a:t>However, the choice of micro-organism depends upon the type of raw material to be used for alcohol fermentation.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marL="457200" lvl="0" indent="-457200">
              <a:buFont typeface="Arial" pitchFamily="34" charset="0"/>
              <a:buChar char="•"/>
            </a:pPr>
            <a:r>
              <a:rPr lang="en-US" sz="2400" dirty="0">
                <a:solidFill>
                  <a:prstClr val="black"/>
                </a:solidFill>
              </a:rPr>
              <a:t>Generally, strains of </a:t>
            </a:r>
            <a:r>
              <a:rPr lang="en-US" sz="2400" i="1" dirty="0">
                <a:solidFill>
                  <a:prstClr val="black"/>
                </a:solidFill>
              </a:rPr>
              <a:t>Saccharomyces cerevisiae </a:t>
            </a:r>
            <a:r>
              <a:rPr lang="en-US" sz="2400" dirty="0">
                <a:solidFill>
                  <a:prstClr val="black"/>
                </a:solidFill>
              </a:rPr>
              <a:t>are selected when starchy material, as well as saccharide material like molasses are used as raw material. Strains of </a:t>
            </a:r>
            <a:r>
              <a:rPr lang="en-US" sz="2400" i="1" dirty="0">
                <a:solidFill>
                  <a:prstClr val="black"/>
                </a:solidFill>
              </a:rPr>
              <a:t>Candida</a:t>
            </a:r>
            <a:r>
              <a:rPr lang="en-US" sz="2400" dirty="0">
                <a:solidFill>
                  <a:prstClr val="black"/>
                </a:solidFill>
              </a:rPr>
              <a:t> are preferred when whey and waste sulphite liquor are employed as raw material in alcohol fermentation. </a:t>
            </a:r>
          </a:p>
          <a:p>
            <a:pPr marL="457200" lvl="0" indent="-457200"/>
            <a:r>
              <a:rPr lang="en-US" sz="2400" b="1" dirty="0">
                <a:solidFill>
                  <a:srgbClr val="7030A0"/>
                </a:solidFill>
              </a:rPr>
              <a:t>Preparation of Inoculum</a:t>
            </a:r>
            <a:r>
              <a:rPr lang="en-US" sz="2400" dirty="0">
                <a:solidFill>
                  <a:prstClr val="black"/>
                </a:solidFill>
              </a:rPr>
              <a:t>: </a:t>
            </a:r>
          </a:p>
          <a:p>
            <a:pPr marL="457200" lvl="0" indent="-457200">
              <a:buFont typeface="Arial" pitchFamily="34" charset="0"/>
              <a:buChar char="•"/>
            </a:pPr>
            <a:r>
              <a:rPr lang="en-US" sz="2400" dirty="0">
                <a:solidFill>
                  <a:prstClr val="black"/>
                </a:solidFill>
              </a:rPr>
              <a:t>A large amount of yeast culture is required in the industrial production of ethyl alcohol. The size of inoculum ranges from 8-10% with an average of 4% volume by volume.</a:t>
            </a:r>
          </a:p>
          <a:p>
            <a:pPr marL="457200" lvl="0" indent="-457200">
              <a:buFont typeface="Arial" pitchFamily="34" charset="0"/>
              <a:buChar char="•"/>
            </a:pPr>
            <a:r>
              <a:rPr lang="en-US" sz="2400" dirty="0">
                <a:solidFill>
                  <a:prstClr val="black"/>
                </a:solidFill>
              </a:rPr>
              <a:t>The medium employed in the preparation of inoculum is the same as that of the actual fermentation process. </a:t>
            </a:r>
          </a:p>
          <a:p>
            <a:pPr marL="457200" lvl="0" indent="-457200">
              <a:buFont typeface="Arial" pitchFamily="34" charset="0"/>
              <a:buChar char="•"/>
            </a:pPr>
            <a:r>
              <a:rPr lang="en-US" sz="2400" dirty="0">
                <a:solidFill>
                  <a:prstClr val="black"/>
                </a:solidFill>
              </a:rPr>
              <a:t>A high degree of aeration and agitation is necessary, since this favors rapid growth of yeast, producing a large amount of cell mass. </a:t>
            </a:r>
          </a:p>
          <a:p>
            <a:pPr marL="457200" lvl="0" indent="-457200">
              <a:buFont typeface="Arial" pitchFamily="34" charset="0"/>
              <a:buChar char="•"/>
            </a:pPr>
            <a:r>
              <a:rPr lang="en-US" sz="2400" dirty="0">
                <a:solidFill>
                  <a:prstClr val="black"/>
                </a:solidFill>
              </a:rPr>
              <a:t>The optimum pH is 4.8 to 5. The optimum temperature is 28 to 30 ̊C.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indent="-457200">
              <a:buFont typeface="Arial" pitchFamily="34" charset="0"/>
              <a:buChar char="•"/>
            </a:pPr>
            <a:r>
              <a:rPr lang="en-US" sz="2400" dirty="0">
                <a:solidFill>
                  <a:schemeClr val="bg1"/>
                </a:solidFill>
              </a:rPr>
              <a:t>In addition to essential nutrients, other growth stimulators, </a:t>
            </a:r>
          </a:p>
          <a:p>
            <a:pPr indent="-457200"/>
            <a:r>
              <a:rPr lang="en-US" sz="2400" dirty="0">
                <a:solidFill>
                  <a:schemeClr val="bg1"/>
                </a:solidFill>
              </a:rPr>
              <a:t>       such as amino acids, inositol, thiamin, pantothenate, riboflavin </a:t>
            </a:r>
          </a:p>
          <a:p>
            <a:pPr indent="-457200"/>
            <a:r>
              <a:rPr lang="en-US" sz="2400" dirty="0">
                <a:solidFill>
                  <a:schemeClr val="bg1"/>
                </a:solidFill>
              </a:rPr>
              <a:t>      and PABA are added to the medium to accelerate yeast growth. </a:t>
            </a:r>
          </a:p>
          <a:p>
            <a:pPr indent="-457200">
              <a:buFont typeface="Arial" pitchFamily="34" charset="0"/>
              <a:buChar char="•"/>
            </a:pPr>
            <a:r>
              <a:rPr lang="en-US" sz="2400" dirty="0">
                <a:solidFill>
                  <a:schemeClr val="bg1"/>
                </a:solidFill>
              </a:rPr>
              <a:t>Media, such as brewers' </a:t>
            </a:r>
            <a:r>
              <a:rPr lang="en-US" sz="2400" dirty="0" err="1">
                <a:solidFill>
                  <a:schemeClr val="bg1"/>
                </a:solidFill>
              </a:rPr>
              <a:t>wort</a:t>
            </a:r>
            <a:r>
              <a:rPr lang="en-US" sz="2400" dirty="0">
                <a:solidFill>
                  <a:schemeClr val="bg1"/>
                </a:solidFill>
              </a:rPr>
              <a:t>, grape musts and apple juice </a:t>
            </a:r>
          </a:p>
          <a:p>
            <a:pPr indent="-457200"/>
            <a:r>
              <a:rPr lang="en-US" sz="2400" dirty="0">
                <a:solidFill>
                  <a:schemeClr val="bg1"/>
                </a:solidFill>
              </a:rPr>
              <a:t>       contain all the essential and non-essential growth stimulating </a:t>
            </a:r>
          </a:p>
          <a:p>
            <a:pPr indent="-457200"/>
            <a:r>
              <a:rPr lang="en-US" sz="2400" dirty="0">
                <a:solidFill>
                  <a:schemeClr val="bg1"/>
                </a:solidFill>
              </a:rPr>
              <a:t>       nutrients. </a:t>
            </a:r>
          </a:p>
          <a:p>
            <a:pPr indent="-457200">
              <a:buFont typeface="Arial" pitchFamily="34" charset="0"/>
              <a:buChar char="•"/>
            </a:pPr>
            <a:r>
              <a:rPr lang="en-US" sz="2400" dirty="0">
                <a:solidFill>
                  <a:schemeClr val="bg1"/>
                </a:solidFill>
              </a:rPr>
              <a:t>These media serve to propagate those yeasts of the genus </a:t>
            </a:r>
          </a:p>
          <a:p>
            <a:pPr indent="-457200"/>
            <a:r>
              <a:rPr lang="en-US" sz="2400" dirty="0">
                <a:solidFill>
                  <a:schemeClr val="bg1"/>
                </a:solidFill>
              </a:rPr>
              <a:t>       Saccharomyces which are used to produce alcoholic beverages. </a:t>
            </a:r>
          </a:p>
          <a:p>
            <a:pPr indent="-457200">
              <a:buFont typeface="Arial" pitchFamily="34" charset="0"/>
              <a:buChar char="•"/>
            </a:pPr>
            <a:r>
              <a:rPr lang="en-US" sz="2400" dirty="0">
                <a:solidFill>
                  <a:schemeClr val="bg1"/>
                </a:solidFill>
              </a:rPr>
              <a:t>Commercial production of those yeasts used for baking, </a:t>
            </a:r>
          </a:p>
          <a:p>
            <a:pPr indent="-457200"/>
            <a:r>
              <a:rPr lang="en-US" sz="2400" dirty="0">
                <a:solidFill>
                  <a:schemeClr val="bg1"/>
                </a:solidFill>
              </a:rPr>
              <a:t>       distilling and as food and animal feeds and biochemicals is </a:t>
            </a:r>
          </a:p>
          <a:p>
            <a:pPr indent="-457200"/>
            <a:r>
              <a:rPr lang="en-US" sz="2400" dirty="0">
                <a:solidFill>
                  <a:schemeClr val="bg1"/>
                </a:solidFill>
              </a:rPr>
              <a:t>       carried out on media based on molasses, cheese whey, sulfite </a:t>
            </a:r>
          </a:p>
          <a:p>
            <a:pPr indent="-457200"/>
            <a:r>
              <a:rPr lang="en-US" sz="2400" dirty="0">
                <a:solidFill>
                  <a:schemeClr val="bg1"/>
                </a:solidFill>
              </a:rPr>
              <a:t>       liquor and gas oil fractions. But these media usually need to be </a:t>
            </a:r>
          </a:p>
          <a:p>
            <a:pPr indent="-457200"/>
            <a:r>
              <a:rPr lang="en-US" sz="2400" dirty="0">
                <a:solidFill>
                  <a:schemeClr val="bg1"/>
                </a:solidFill>
              </a:rPr>
              <a:t>       supplemented by essential or/and non-essential growth </a:t>
            </a:r>
          </a:p>
          <a:p>
            <a:pPr indent="-457200"/>
            <a:r>
              <a:rPr lang="en-US" sz="2400" dirty="0">
                <a:solidFill>
                  <a:schemeClr val="bg1"/>
                </a:solidFill>
              </a:rPr>
              <a:t>       stimulating nutrients, as the case may be. In other words, </a:t>
            </a:r>
          </a:p>
          <a:p>
            <a:pPr indent="-457200"/>
            <a:r>
              <a:rPr lang="en-US" sz="2400" dirty="0">
                <a:solidFill>
                  <a:schemeClr val="bg1"/>
                </a:solidFill>
              </a:rPr>
              <a:t>       media based on these raw materials are incomplete.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marL="457200" lvl="0" indent="-457200">
              <a:buFont typeface="Arial" pitchFamily="34" charset="0"/>
              <a:buChar char="•"/>
            </a:pPr>
            <a:r>
              <a:rPr lang="en-US" sz="2400" dirty="0">
                <a:solidFill>
                  <a:prstClr val="black"/>
                </a:solidFill>
              </a:rPr>
              <a:t>Steps involved in the building up of inoculum are:</a:t>
            </a:r>
          </a:p>
          <a:p>
            <a:pPr marL="457200" lvl="0" indent="-457200">
              <a:buAutoNum type="alphaLcParenBoth"/>
            </a:pPr>
            <a:r>
              <a:rPr lang="en-US" sz="2400" dirty="0">
                <a:solidFill>
                  <a:prstClr val="black"/>
                </a:solidFill>
              </a:rPr>
              <a:t>10 ml. of sterile medium in a test-tube is inoculated with pure yeast culture. The tube is incubated at 28° to 30°C. for a suitable period.</a:t>
            </a:r>
          </a:p>
          <a:p>
            <a:pPr marL="457200" lvl="0" indent="-457200">
              <a:buAutoNum type="alphaLcParenBoth"/>
            </a:pPr>
            <a:r>
              <a:rPr lang="en-US" sz="2400" dirty="0">
                <a:solidFill>
                  <a:prstClr val="black"/>
                </a:solidFill>
              </a:rPr>
              <a:t>The tube culture is transferred to a flask, containing 200 ml. of sterile medium. The flask Incubated at 28° to 30°C. until pre-determined cell-mass is obtained. </a:t>
            </a:r>
          </a:p>
          <a:p>
            <a:pPr marL="457200" lvl="0" indent="-457200">
              <a:buAutoNum type="alphaLcParenBoth"/>
            </a:pPr>
            <a:r>
              <a:rPr lang="en-US" sz="2400" dirty="0">
                <a:solidFill>
                  <a:prstClr val="black"/>
                </a:solidFill>
              </a:rPr>
              <a:t>The flask culture is, in turn, transferred to a suitable glass container, containing about 4 liters of sterile medium and incubated for an appropriate length of time. </a:t>
            </a:r>
          </a:p>
          <a:p>
            <a:pPr marL="457200" lvl="0" indent="-457200">
              <a:buAutoNum type="alphaLcParenBoth"/>
            </a:pPr>
            <a:r>
              <a:rPr lang="en-US" sz="2400" dirty="0">
                <a:solidFill>
                  <a:prstClr val="black"/>
                </a:solidFill>
              </a:rPr>
              <a:t>Finally, the contents of the glass container are equally transferred into small tanks jest vessels) installed closely to a fermentor. Each small tank contains 10 to 40 gallons of sterile medium. After incubation the inoculum is ready for inoculating the fermentor. The inoculum is added to the fermentor by means of pumping or gravity. This operation of addition of </a:t>
            </a:r>
          </a:p>
          <a:p>
            <a:pPr marL="457200" lvl="0" indent="-457200"/>
            <a:r>
              <a:rPr lang="en-US" sz="2400" dirty="0">
                <a:solidFill>
                  <a:prstClr val="black"/>
                </a:solidFill>
              </a:rPr>
              <a:t>       inoculum to the fermentation medium is called 'pitching'.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35846"/>
            <a:ext cx="8534400" cy="6001643"/>
          </a:xfrm>
          <a:prstGeom prst="rect">
            <a:avLst/>
          </a:prstGeom>
        </p:spPr>
        <p:txBody>
          <a:bodyPr wrap="square">
            <a:spAutoFit/>
          </a:bodyPr>
          <a:lstStyle/>
          <a:p>
            <a:r>
              <a:rPr lang="en-US" sz="2400" b="1" dirty="0">
                <a:solidFill>
                  <a:srgbClr val="7030A0"/>
                </a:solidFill>
              </a:rPr>
              <a:t>Raw Materials</a:t>
            </a:r>
            <a:r>
              <a:rPr lang="en-US" sz="2400" dirty="0">
                <a:solidFill>
                  <a:schemeClr val="bg1"/>
                </a:solidFill>
              </a:rPr>
              <a:t>: </a:t>
            </a:r>
          </a:p>
          <a:p>
            <a:r>
              <a:rPr lang="en-US" sz="2400" dirty="0">
                <a:solidFill>
                  <a:schemeClr val="bg1"/>
                </a:solidFill>
              </a:rPr>
              <a:t>A variety of carbohydrates available as waste-products of agricultural industries are used for the preparation of fermentation medium. On the basis of their chemical nature, they may be grouped as:</a:t>
            </a:r>
          </a:p>
          <a:p>
            <a:pPr marL="457200" indent="-457200">
              <a:buAutoNum type="arabicParenBoth"/>
            </a:pPr>
            <a:r>
              <a:rPr lang="en-US" sz="2400" dirty="0">
                <a:solidFill>
                  <a:schemeClr val="bg1"/>
                </a:solidFill>
              </a:rPr>
              <a:t>Saccharide materials--molasses, hydrol, whey, technical glucose, fruit juices.</a:t>
            </a:r>
          </a:p>
          <a:p>
            <a:pPr marL="457200" indent="-457200">
              <a:buAutoNum type="arabicParenBoth"/>
            </a:pPr>
            <a:r>
              <a:rPr lang="en-US" sz="2400" dirty="0">
                <a:solidFill>
                  <a:schemeClr val="bg1"/>
                </a:solidFill>
              </a:rPr>
              <a:t>Starchy materials-potato starch, corn starch, wheat flour, cereals (e.g. oats). </a:t>
            </a:r>
          </a:p>
          <a:p>
            <a:pPr marL="457200" indent="-457200">
              <a:buAutoNum type="arabicParenBoth"/>
            </a:pPr>
            <a:r>
              <a:rPr lang="en-US" sz="2400" dirty="0">
                <a:solidFill>
                  <a:schemeClr val="bg1"/>
                </a:solidFill>
              </a:rPr>
              <a:t>Cellulosic material--sulphite waste liquor and others.</a:t>
            </a:r>
          </a:p>
          <a:p>
            <a:pPr marL="457200" indent="-457200"/>
            <a:r>
              <a:rPr lang="en-US" sz="2400" b="1" dirty="0">
                <a:solidFill>
                  <a:srgbClr val="7030A0"/>
                </a:solidFill>
              </a:rPr>
              <a:t>Preparation of Fermentation Medium</a:t>
            </a:r>
            <a:r>
              <a:rPr lang="en-US" sz="2400" dirty="0">
                <a:solidFill>
                  <a:schemeClr val="bg1"/>
                </a:solidFill>
              </a:rPr>
              <a:t>: </a:t>
            </a:r>
          </a:p>
          <a:p>
            <a:pPr marL="457200" indent="-457200">
              <a:buFont typeface="Arial" pitchFamily="34" charset="0"/>
              <a:buChar char="•"/>
            </a:pPr>
            <a:r>
              <a:rPr lang="en-US" sz="2400" dirty="0">
                <a:solidFill>
                  <a:schemeClr val="bg1"/>
                </a:solidFill>
              </a:rPr>
              <a:t>The raw material used for the preparation of fermentation medium depends upon the agricultural produce of the country. For example, cane-molasses is used in India. Generally, molasses is used as the main raw material in the preparation of a fermentation medium.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610600" cy="5632311"/>
          </a:xfrm>
          <a:prstGeom prst="rect">
            <a:avLst/>
          </a:prstGeom>
        </p:spPr>
        <p:txBody>
          <a:bodyPr wrap="square">
            <a:spAutoFit/>
          </a:bodyPr>
          <a:lstStyle/>
          <a:p>
            <a:pPr>
              <a:buFont typeface="Arial" pitchFamily="34" charset="0"/>
              <a:buChar char="•"/>
            </a:pPr>
            <a:r>
              <a:rPr lang="en-US" sz="2400" dirty="0">
                <a:solidFill>
                  <a:prstClr val="black"/>
                </a:solidFill>
              </a:rPr>
              <a:t>   However, starchy materials and cellulosic materials may also be </a:t>
            </a:r>
          </a:p>
          <a:p>
            <a:r>
              <a:rPr lang="en-US" sz="2400" dirty="0">
                <a:solidFill>
                  <a:prstClr val="black"/>
                </a:solidFill>
              </a:rPr>
              <a:t>     used for the preparation of fermentation medium. These </a:t>
            </a:r>
          </a:p>
          <a:p>
            <a:r>
              <a:rPr lang="en-US" sz="2400" dirty="0">
                <a:solidFill>
                  <a:prstClr val="black"/>
                </a:solidFill>
              </a:rPr>
              <a:t>     materials require treatment before their use. For example, </a:t>
            </a:r>
          </a:p>
          <a:p>
            <a:r>
              <a:rPr lang="en-US" sz="2400" dirty="0">
                <a:solidFill>
                  <a:prstClr val="black"/>
                </a:solidFill>
              </a:rPr>
              <a:t>     starchy material is subjected to saccharification, where starch </a:t>
            </a:r>
          </a:p>
          <a:p>
            <a:r>
              <a:rPr lang="en-US" sz="2400" dirty="0">
                <a:solidFill>
                  <a:prstClr val="black"/>
                </a:solidFill>
              </a:rPr>
              <a:t>     gets hydrolyzed, thus forming fermentable sugars, maltose and </a:t>
            </a:r>
          </a:p>
          <a:p>
            <a:r>
              <a:rPr lang="en-US" sz="2400" dirty="0">
                <a:solidFill>
                  <a:prstClr val="black"/>
                </a:solidFill>
              </a:rPr>
              <a:t>     glucose.</a:t>
            </a:r>
          </a:p>
          <a:p>
            <a:pPr>
              <a:buFont typeface="Arial" pitchFamily="34" charset="0"/>
              <a:buChar char="•"/>
            </a:pPr>
            <a:r>
              <a:rPr lang="en-US" sz="2400" dirty="0">
                <a:solidFill>
                  <a:prstClr val="black"/>
                </a:solidFill>
              </a:rPr>
              <a:t>  The optimum sugar concentration ranges between 10 to 18% in </a:t>
            </a:r>
          </a:p>
          <a:p>
            <a:r>
              <a:rPr lang="en-US" sz="2400" dirty="0">
                <a:solidFill>
                  <a:prstClr val="black"/>
                </a:solidFill>
              </a:rPr>
              <a:t>    the fermentation medium. Also, a suitable source of nitrogen, </a:t>
            </a:r>
          </a:p>
          <a:p>
            <a:r>
              <a:rPr lang="en-US" sz="2400" dirty="0">
                <a:solidFill>
                  <a:prstClr val="black"/>
                </a:solidFill>
              </a:rPr>
              <a:t>    such as ammonium sulphate, is added in optimum concentration. </a:t>
            </a:r>
          </a:p>
          <a:p>
            <a:pPr>
              <a:buFont typeface="Arial" pitchFamily="34" charset="0"/>
              <a:buChar char="•"/>
            </a:pPr>
            <a:r>
              <a:rPr lang="en-US" sz="2400" dirty="0">
                <a:solidFill>
                  <a:prstClr val="black"/>
                </a:solidFill>
              </a:rPr>
              <a:t>   When beet-molasses is used, usually a small quantity of black </a:t>
            </a:r>
          </a:p>
          <a:p>
            <a:r>
              <a:rPr lang="en-US" sz="2400" dirty="0">
                <a:solidFill>
                  <a:prstClr val="black"/>
                </a:solidFill>
              </a:rPr>
              <a:t>     strap molasses is also added to meet the biotin deficiency in the   </a:t>
            </a:r>
          </a:p>
          <a:p>
            <a:r>
              <a:rPr lang="en-US" sz="2400" dirty="0">
                <a:solidFill>
                  <a:prstClr val="black"/>
                </a:solidFill>
              </a:rPr>
              <a:t>     beef-molasses. </a:t>
            </a:r>
          </a:p>
          <a:p>
            <a:pPr>
              <a:buFont typeface="Arial" pitchFamily="34" charset="0"/>
              <a:buChar char="•"/>
            </a:pPr>
            <a:r>
              <a:rPr lang="en-US" sz="2400" dirty="0">
                <a:solidFill>
                  <a:prstClr val="black"/>
                </a:solidFill>
              </a:rPr>
              <a:t>   The pH of the medium is adjusted to 4.8 to 5. The pH can be       </a:t>
            </a:r>
          </a:p>
          <a:p>
            <a:r>
              <a:rPr lang="en-US" sz="2400" dirty="0">
                <a:solidFill>
                  <a:prstClr val="black"/>
                </a:solidFill>
              </a:rPr>
              <a:t>     adjusted by the use of H</a:t>
            </a:r>
            <a:r>
              <a:rPr lang="en-US" sz="2400" baseline="-25000" dirty="0">
                <a:solidFill>
                  <a:prstClr val="black"/>
                </a:solidFill>
              </a:rPr>
              <a:t>2</a:t>
            </a:r>
            <a:r>
              <a:rPr lang="en-US" sz="2400" dirty="0">
                <a:solidFill>
                  <a:prstClr val="black"/>
                </a:solidFill>
              </a:rPr>
              <a:t>SO</a:t>
            </a:r>
            <a:r>
              <a:rPr lang="en-US" sz="2400" baseline="-25000" dirty="0">
                <a:solidFill>
                  <a:prstClr val="black"/>
                </a:solidFill>
              </a:rPr>
              <a:t>4 </a:t>
            </a:r>
            <a:r>
              <a:rPr lang="en-US" sz="2400" dirty="0">
                <a:solidFill>
                  <a:prstClr val="black"/>
                </a:solidFill>
              </a:rPr>
              <a:t>or lactic acid. Alternatively, it can be </a:t>
            </a:r>
          </a:p>
          <a:p>
            <a:r>
              <a:rPr lang="en-US" sz="2400" dirty="0">
                <a:solidFill>
                  <a:prstClr val="black"/>
                </a:solidFill>
              </a:rPr>
              <a:t>     adjusted by growing lactic acid bacteria prior to fermentation.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a:solidFill>
                  <a:prstClr val="black"/>
                </a:solidFill>
              </a:rPr>
              <a:t>   It is not necessary to sterilize the fermentation medium. This is </a:t>
            </a:r>
          </a:p>
          <a:p>
            <a:pPr lvl="0"/>
            <a:r>
              <a:rPr lang="en-US" sz="2400" dirty="0">
                <a:solidFill>
                  <a:prstClr val="black"/>
                </a:solidFill>
              </a:rPr>
              <a:t>    mainly owing to highly acidic pH which hinders growth of </a:t>
            </a:r>
          </a:p>
          <a:p>
            <a:pPr lvl="0"/>
            <a:r>
              <a:rPr lang="en-US" sz="2400" dirty="0">
                <a:solidFill>
                  <a:prstClr val="black"/>
                </a:solidFill>
              </a:rPr>
              <a:t>    undesirable bacteria. However, pasteurization of the </a:t>
            </a:r>
          </a:p>
          <a:p>
            <a:pPr lvl="0"/>
            <a:r>
              <a:rPr lang="en-US" sz="2400" dirty="0">
                <a:solidFill>
                  <a:prstClr val="black"/>
                </a:solidFill>
              </a:rPr>
              <a:t>    fermentation medium may be practised. </a:t>
            </a:r>
          </a:p>
          <a:p>
            <a:pPr lvl="0"/>
            <a:r>
              <a:rPr lang="en-US" sz="2400" b="1" dirty="0">
                <a:solidFill>
                  <a:srgbClr val="C00000"/>
                </a:solidFill>
              </a:rPr>
              <a:t>Fermentation Conditions</a:t>
            </a:r>
            <a:r>
              <a:rPr lang="en-US" sz="2400" dirty="0">
                <a:solidFill>
                  <a:prstClr val="black"/>
                </a:solidFill>
              </a:rPr>
              <a:t>: </a:t>
            </a:r>
          </a:p>
          <a:p>
            <a:pPr lvl="0"/>
            <a:r>
              <a:rPr lang="en-US" sz="2400" dirty="0">
                <a:solidFill>
                  <a:prstClr val="black"/>
                </a:solidFill>
              </a:rPr>
              <a:t>For the satisfactory progress and completion of the alcohol </a:t>
            </a:r>
          </a:p>
          <a:p>
            <a:pPr lvl="0"/>
            <a:r>
              <a:rPr lang="en-US" sz="2400" dirty="0">
                <a:solidFill>
                  <a:prstClr val="black"/>
                </a:solidFill>
              </a:rPr>
              <a:t>fermentation, the following conditions are carefully controlled: </a:t>
            </a:r>
            <a:r>
              <a:rPr lang="en-US" sz="2400" b="1" dirty="0">
                <a:solidFill>
                  <a:srgbClr val="7030A0"/>
                </a:solidFill>
              </a:rPr>
              <a:t>Carbon Sources</a:t>
            </a:r>
            <a:r>
              <a:rPr lang="en-US" sz="2400" dirty="0">
                <a:solidFill>
                  <a:prstClr val="black"/>
                </a:solidFill>
              </a:rPr>
              <a:t>: </a:t>
            </a:r>
          </a:p>
          <a:p>
            <a:pPr lvl="0">
              <a:buFont typeface="Arial" pitchFamily="34" charset="0"/>
              <a:buChar char="•"/>
            </a:pPr>
            <a:r>
              <a:rPr lang="en-US" sz="2400" dirty="0">
                <a:solidFill>
                  <a:prstClr val="black"/>
                </a:solidFill>
              </a:rPr>
              <a:t>   Sugar concentration in the range of 10 to 18% is found </a:t>
            </a:r>
          </a:p>
          <a:p>
            <a:pPr lvl="0"/>
            <a:r>
              <a:rPr lang="en-US" sz="2400" dirty="0">
                <a:solidFill>
                  <a:prstClr val="black"/>
                </a:solidFill>
              </a:rPr>
              <a:t>     satisfactory. Sugar concentration of 12% is often used. For </a:t>
            </a:r>
          </a:p>
          <a:p>
            <a:pPr lvl="0"/>
            <a:r>
              <a:rPr lang="en-US" sz="2400" dirty="0">
                <a:solidFill>
                  <a:prstClr val="black"/>
                </a:solidFill>
              </a:rPr>
              <a:t>     example, cane molasses contains sucrose (cane sugar) as a </a:t>
            </a:r>
          </a:p>
          <a:p>
            <a:pPr lvl="0"/>
            <a:r>
              <a:rPr lang="en-US" sz="2400" dirty="0">
                <a:solidFill>
                  <a:prstClr val="black"/>
                </a:solidFill>
              </a:rPr>
              <a:t>     carbon source. The sucrose content of this raw material is about </a:t>
            </a:r>
          </a:p>
          <a:p>
            <a:pPr lvl="0"/>
            <a:r>
              <a:rPr lang="en-US" sz="2400" dirty="0">
                <a:solidFill>
                  <a:prstClr val="black"/>
                </a:solidFill>
              </a:rPr>
              <a:t>     48 to 55 %.</a:t>
            </a:r>
          </a:p>
          <a:p>
            <a:pPr lvl="0">
              <a:buFont typeface="Arial" pitchFamily="34" charset="0"/>
              <a:buChar char="•"/>
            </a:pPr>
            <a:r>
              <a:rPr lang="en-US" sz="2400" dirty="0">
                <a:solidFill>
                  <a:prstClr val="black"/>
                </a:solidFill>
              </a:rPr>
              <a:t>    Wort (molasses diluted with water) is prepared in such a way as </a:t>
            </a:r>
          </a:p>
          <a:p>
            <a:pPr lvl="0"/>
            <a:r>
              <a:rPr lang="en-US" sz="2400" dirty="0">
                <a:solidFill>
                  <a:prstClr val="black"/>
                </a:solidFill>
              </a:rPr>
              <a:t>      to contain about 10% sugars. High concentration affects yeast </a:t>
            </a:r>
          </a:p>
          <a:p>
            <a:pPr lvl="0"/>
            <a:r>
              <a:rPr lang="en-US" sz="2400" dirty="0">
                <a:solidFill>
                  <a:prstClr val="black"/>
                </a:solidFill>
              </a:rPr>
              <a:t>      adversely while low concentration makes the process </a:t>
            </a:r>
          </a:p>
          <a:p>
            <a:pPr lvl="0"/>
            <a:r>
              <a:rPr lang="en-US" sz="2400" dirty="0">
                <a:solidFill>
                  <a:prstClr val="black"/>
                </a:solidFill>
              </a:rPr>
              <a:t>      uneconomical. </a:t>
            </a:r>
            <a:endParaRPr 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a:r>
              <a:rPr lang="en-US" sz="2400" b="1" dirty="0">
                <a:solidFill>
                  <a:srgbClr val="7030A0"/>
                </a:solidFill>
              </a:rPr>
              <a:t>Nitrogen Sources</a:t>
            </a:r>
            <a:r>
              <a:rPr lang="en-US" sz="2400" dirty="0">
                <a:solidFill>
                  <a:prstClr val="black"/>
                </a:solidFill>
              </a:rPr>
              <a:t>: </a:t>
            </a:r>
          </a:p>
          <a:p>
            <a:pPr lvl="0">
              <a:buFont typeface="Arial" pitchFamily="34" charset="0"/>
              <a:buChar char="•"/>
            </a:pPr>
            <a:r>
              <a:rPr lang="en-US" sz="2400" dirty="0">
                <a:solidFill>
                  <a:prstClr val="black"/>
                </a:solidFill>
              </a:rPr>
              <a:t>  Many organic, as well as inorganic nitrogenous compounds may </a:t>
            </a:r>
          </a:p>
          <a:p>
            <a:pPr lvl="0"/>
            <a:r>
              <a:rPr lang="en-US" sz="2400" dirty="0">
                <a:solidFill>
                  <a:prstClr val="black"/>
                </a:solidFill>
              </a:rPr>
              <a:t>    be used in this fermentation. Ammonium sulphate (0.15 gms. per   </a:t>
            </a:r>
          </a:p>
          <a:p>
            <a:pPr lvl="0"/>
            <a:r>
              <a:rPr lang="en-US" sz="2400" dirty="0">
                <a:solidFill>
                  <a:prstClr val="black"/>
                </a:solidFill>
              </a:rPr>
              <a:t>    2.5 gallons of molasses) is generally used with success to supply </a:t>
            </a:r>
          </a:p>
          <a:p>
            <a:pPr lvl="0"/>
            <a:r>
              <a:rPr lang="en-US" sz="2400" dirty="0">
                <a:solidFill>
                  <a:prstClr val="black"/>
                </a:solidFill>
              </a:rPr>
              <a:t>    nitrogen for growing yeast cells. The level of nitrogen in the </a:t>
            </a:r>
          </a:p>
          <a:p>
            <a:pPr lvl="0"/>
            <a:r>
              <a:rPr lang="en-US" sz="2400" dirty="0">
                <a:solidFill>
                  <a:prstClr val="black"/>
                </a:solidFill>
              </a:rPr>
              <a:t>    medium is limited. Excess nitrogen is objectionable, since it </a:t>
            </a:r>
          </a:p>
          <a:p>
            <a:pPr lvl="0"/>
            <a:r>
              <a:rPr lang="en-US" sz="2400" dirty="0">
                <a:solidFill>
                  <a:prstClr val="black"/>
                </a:solidFill>
              </a:rPr>
              <a:t>    promotes the growth of yeast, inhibiting the fermentation.</a:t>
            </a:r>
          </a:p>
          <a:p>
            <a:pPr lvl="0"/>
            <a:r>
              <a:rPr lang="en-US" sz="2400" b="1" dirty="0">
                <a:solidFill>
                  <a:srgbClr val="7030A0"/>
                </a:solidFill>
              </a:rPr>
              <a:t>Growth Factors</a:t>
            </a:r>
            <a:r>
              <a:rPr lang="en-US" sz="2400" dirty="0">
                <a:solidFill>
                  <a:prstClr val="black"/>
                </a:solidFill>
              </a:rPr>
              <a:t>: </a:t>
            </a:r>
          </a:p>
          <a:p>
            <a:pPr lvl="0">
              <a:buFont typeface="Arial" pitchFamily="34" charset="0"/>
              <a:buChar char="•"/>
            </a:pPr>
            <a:r>
              <a:rPr lang="en-US" sz="2400" dirty="0">
                <a:solidFill>
                  <a:prstClr val="black"/>
                </a:solidFill>
              </a:rPr>
              <a:t>  It is not necessary to add the growth factors separately in the </a:t>
            </a:r>
          </a:p>
          <a:p>
            <a:pPr lvl="0"/>
            <a:r>
              <a:rPr lang="en-US" sz="2400" dirty="0">
                <a:solidFill>
                  <a:prstClr val="black"/>
                </a:solidFill>
              </a:rPr>
              <a:t>    preparation of the fermentation medium, since the raw materials  </a:t>
            </a:r>
          </a:p>
          <a:p>
            <a:pPr lvl="0"/>
            <a:r>
              <a:rPr lang="en-US" sz="2400" dirty="0">
                <a:solidFill>
                  <a:prstClr val="black"/>
                </a:solidFill>
              </a:rPr>
              <a:t>    (e.g. cane-molasses) used satisfy the requirements of the </a:t>
            </a:r>
          </a:p>
          <a:p>
            <a:pPr lvl="0"/>
            <a:r>
              <a:rPr lang="en-US" sz="2400" dirty="0">
                <a:solidFill>
                  <a:prstClr val="black"/>
                </a:solidFill>
              </a:rPr>
              <a:t>    culture.</a:t>
            </a:r>
          </a:p>
          <a:p>
            <a:pPr lvl="0"/>
            <a:r>
              <a:rPr lang="en-US" sz="2400" b="1" dirty="0">
                <a:solidFill>
                  <a:srgbClr val="7030A0"/>
                </a:solidFill>
              </a:rPr>
              <a:t>pH</a:t>
            </a:r>
            <a:r>
              <a:rPr lang="en-US" sz="2400" dirty="0">
                <a:solidFill>
                  <a:prstClr val="black"/>
                </a:solidFill>
              </a:rPr>
              <a:t>: </a:t>
            </a:r>
          </a:p>
          <a:p>
            <a:pPr lvl="0">
              <a:buFont typeface="Arial" pitchFamily="34" charset="0"/>
              <a:buChar char="•"/>
            </a:pPr>
            <a:r>
              <a:rPr lang="en-US" sz="2400" dirty="0">
                <a:solidFill>
                  <a:prstClr val="black"/>
                </a:solidFill>
              </a:rPr>
              <a:t>  pH of the fermentation medium is adjusted to 4.8 to 5. The </a:t>
            </a:r>
          </a:p>
          <a:p>
            <a:pPr lvl="0"/>
            <a:r>
              <a:rPr lang="en-US" sz="2400" dirty="0">
                <a:solidFill>
                  <a:prstClr val="black"/>
                </a:solidFill>
              </a:rPr>
              <a:t>    higher values of pH increase the chances of contamination, </a:t>
            </a:r>
          </a:p>
          <a:p>
            <a:pPr lvl="0"/>
            <a:r>
              <a:rPr lang="en-US" sz="2400" dirty="0">
                <a:solidFill>
                  <a:prstClr val="black"/>
                </a:solidFill>
              </a:rPr>
              <a:t>    whereas lower pH values inhibit the yield of ethyl alcohol.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5632311"/>
          </a:xfrm>
          <a:prstGeom prst="rect">
            <a:avLst/>
          </a:prstGeom>
        </p:spPr>
        <p:txBody>
          <a:bodyPr wrap="square">
            <a:spAutoFit/>
          </a:bodyPr>
          <a:lstStyle/>
          <a:p>
            <a:pPr lvl="0"/>
            <a:r>
              <a:rPr lang="en-US" sz="2400" b="1" dirty="0">
                <a:solidFill>
                  <a:srgbClr val="7030A0"/>
                </a:solidFill>
              </a:rPr>
              <a:t>Temperature</a:t>
            </a:r>
            <a:r>
              <a:rPr lang="en-US" sz="2400" dirty="0">
                <a:solidFill>
                  <a:prstClr val="black"/>
                </a:solidFill>
              </a:rPr>
              <a:t>: </a:t>
            </a:r>
          </a:p>
          <a:p>
            <a:pPr lvl="0">
              <a:buFont typeface="Arial" pitchFamily="34" charset="0"/>
              <a:buChar char="•"/>
            </a:pPr>
            <a:r>
              <a:rPr lang="en-US" sz="2400" dirty="0">
                <a:solidFill>
                  <a:prstClr val="black"/>
                </a:solidFill>
              </a:rPr>
              <a:t>  Usually, the temperature range of 70° to 80 ° F. is preferred. As </a:t>
            </a:r>
          </a:p>
          <a:p>
            <a:pPr lvl="0"/>
            <a:r>
              <a:rPr lang="en-US" sz="2400" dirty="0">
                <a:solidFill>
                  <a:prstClr val="black"/>
                </a:solidFill>
              </a:rPr>
              <a:t>    there is heat evolution during fermentation, the temperature in </a:t>
            </a:r>
          </a:p>
          <a:p>
            <a:pPr lvl="0"/>
            <a:r>
              <a:rPr lang="en-US" sz="2400" dirty="0">
                <a:solidFill>
                  <a:prstClr val="black"/>
                </a:solidFill>
              </a:rPr>
              <a:t>    the fermentation tank rises gradually and is controlled by means </a:t>
            </a:r>
          </a:p>
          <a:p>
            <a:pPr lvl="0"/>
            <a:r>
              <a:rPr lang="en-US" sz="2400" dirty="0">
                <a:solidFill>
                  <a:prstClr val="black"/>
                </a:solidFill>
              </a:rPr>
              <a:t>    of cooling coils. </a:t>
            </a:r>
          </a:p>
          <a:p>
            <a:pPr lvl="0">
              <a:buFont typeface="Arial" pitchFamily="34" charset="0"/>
              <a:buChar char="•"/>
            </a:pPr>
            <a:r>
              <a:rPr lang="en-US" sz="2400" dirty="0">
                <a:solidFill>
                  <a:prstClr val="black"/>
                </a:solidFill>
              </a:rPr>
              <a:t>  Temperature can also be controlled by cold water spray around </a:t>
            </a:r>
          </a:p>
          <a:p>
            <a:pPr lvl="0"/>
            <a:r>
              <a:rPr lang="en-US" sz="2400" dirty="0">
                <a:solidFill>
                  <a:prstClr val="black"/>
                </a:solidFill>
              </a:rPr>
              <a:t>    the fermentation tank. </a:t>
            </a:r>
          </a:p>
          <a:p>
            <a:pPr lvl="0">
              <a:buFont typeface="Arial" pitchFamily="34" charset="0"/>
              <a:buChar char="•"/>
            </a:pPr>
            <a:r>
              <a:rPr lang="en-US" sz="2400" dirty="0">
                <a:solidFill>
                  <a:prstClr val="black"/>
                </a:solidFill>
              </a:rPr>
              <a:t>   Intermittent agitation is required for the uniform cooling of the </a:t>
            </a:r>
          </a:p>
          <a:p>
            <a:pPr lvl="0"/>
            <a:r>
              <a:rPr lang="en-US" sz="2400" dirty="0">
                <a:solidFill>
                  <a:prstClr val="black"/>
                </a:solidFill>
              </a:rPr>
              <a:t>     medium. </a:t>
            </a:r>
          </a:p>
          <a:p>
            <a:pPr lvl="0">
              <a:buFont typeface="Arial" pitchFamily="34" charset="0"/>
              <a:buChar char="•"/>
            </a:pPr>
            <a:r>
              <a:rPr lang="en-US" sz="2400" dirty="0">
                <a:solidFill>
                  <a:prstClr val="black"/>
                </a:solidFill>
              </a:rPr>
              <a:t>   Higher temperatures favor the growth of bacteria and also cause </a:t>
            </a:r>
          </a:p>
          <a:p>
            <a:pPr lvl="0"/>
            <a:r>
              <a:rPr lang="en-US" sz="2400" dirty="0">
                <a:solidFill>
                  <a:prstClr val="black"/>
                </a:solidFill>
              </a:rPr>
              <a:t>     loss of ethyl alcohol due to evaporation. </a:t>
            </a:r>
          </a:p>
          <a:p>
            <a:pPr lvl="0"/>
            <a:r>
              <a:rPr lang="en-US" sz="2400" b="1" dirty="0">
                <a:solidFill>
                  <a:srgbClr val="7030A0"/>
                </a:solidFill>
              </a:rPr>
              <a:t>Time</a:t>
            </a:r>
            <a:r>
              <a:rPr lang="en-US" sz="2400" dirty="0">
                <a:solidFill>
                  <a:prstClr val="black"/>
                </a:solidFill>
              </a:rPr>
              <a:t>: </a:t>
            </a:r>
          </a:p>
          <a:p>
            <a:pPr lvl="0">
              <a:buFont typeface="Arial" pitchFamily="34" charset="0"/>
              <a:buChar char="•"/>
            </a:pPr>
            <a:r>
              <a:rPr lang="en-US" sz="2400" dirty="0">
                <a:solidFill>
                  <a:prstClr val="black"/>
                </a:solidFill>
              </a:rPr>
              <a:t>  Fermentation starts within a few hours after the addition of </a:t>
            </a:r>
          </a:p>
          <a:p>
            <a:pPr lvl="0"/>
            <a:r>
              <a:rPr lang="en-US" sz="2400" dirty="0">
                <a:solidFill>
                  <a:prstClr val="black"/>
                </a:solidFill>
              </a:rPr>
              <a:t>    yeast. The process becomes very rapid after 24 hours to </a:t>
            </a:r>
          </a:p>
          <a:p>
            <a:pPr lvl="0"/>
            <a:r>
              <a:rPr lang="en-US" sz="2400" dirty="0">
                <a:solidFill>
                  <a:prstClr val="black"/>
                </a:solidFill>
              </a:rPr>
              <a:t>    complete the fermentation. </a:t>
            </a:r>
            <a:endParaRPr lang="en-US" sz="2400"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pPr lvl="0">
              <a:buFont typeface="Arial" pitchFamily="34" charset="0"/>
              <a:buChar char="•"/>
            </a:pPr>
            <a:r>
              <a:rPr lang="en-US" sz="2400" dirty="0">
                <a:solidFill>
                  <a:prstClr val="black"/>
                </a:solidFill>
              </a:rPr>
              <a:t>  Duration for ethyl alcohol fermentation is usually 30 to 72 hours </a:t>
            </a:r>
          </a:p>
          <a:p>
            <a:pPr lvl="0"/>
            <a:r>
              <a:rPr lang="en-US" sz="2400" dirty="0">
                <a:solidFill>
                  <a:prstClr val="black"/>
                </a:solidFill>
              </a:rPr>
              <a:t>    when the specific gravity of the fermented liquid (wash) </a:t>
            </a:r>
          </a:p>
          <a:p>
            <a:pPr lvl="0"/>
            <a:r>
              <a:rPr lang="en-US" sz="2400" dirty="0">
                <a:solidFill>
                  <a:prstClr val="black"/>
                </a:solidFill>
              </a:rPr>
              <a:t>    becomes constant. At this stage it contains 6 to 8% of ethyl </a:t>
            </a:r>
          </a:p>
          <a:p>
            <a:pPr lvl="0"/>
            <a:r>
              <a:rPr lang="en-US" sz="2400" dirty="0">
                <a:solidFill>
                  <a:prstClr val="black"/>
                </a:solidFill>
              </a:rPr>
              <a:t>    alcohol.</a:t>
            </a:r>
          </a:p>
          <a:p>
            <a:pPr lvl="0"/>
            <a:r>
              <a:rPr lang="en-US" sz="2400" b="1" dirty="0">
                <a:solidFill>
                  <a:srgbClr val="7030A0"/>
                </a:solidFill>
              </a:rPr>
              <a:t>Yield</a:t>
            </a:r>
            <a:r>
              <a:rPr lang="en-US" sz="2400" dirty="0">
                <a:solidFill>
                  <a:prstClr val="black"/>
                </a:solidFill>
              </a:rPr>
              <a:t>: </a:t>
            </a:r>
          </a:p>
          <a:p>
            <a:pPr lvl="0">
              <a:buFont typeface="Arial" pitchFamily="34" charset="0"/>
              <a:buChar char="•"/>
            </a:pPr>
            <a:r>
              <a:rPr lang="en-US" sz="2400" dirty="0">
                <a:solidFill>
                  <a:prstClr val="black"/>
                </a:solidFill>
              </a:rPr>
              <a:t>  On an average 0-4 gallons of ethyl alcohol is obtained from one </a:t>
            </a:r>
          </a:p>
          <a:p>
            <a:pPr lvl="0"/>
            <a:r>
              <a:rPr lang="en-US" sz="2400" dirty="0">
                <a:solidFill>
                  <a:prstClr val="black"/>
                </a:solidFill>
              </a:rPr>
              <a:t>    gallon of molasses. Strict technical control is essential to ensure </a:t>
            </a:r>
          </a:p>
          <a:p>
            <a:pPr lvl="0"/>
            <a:r>
              <a:rPr lang="en-US" sz="2400" dirty="0">
                <a:solidFill>
                  <a:prstClr val="black"/>
                </a:solidFill>
              </a:rPr>
              <a:t>    satisfactory yield. </a:t>
            </a:r>
          </a:p>
          <a:p>
            <a:pPr lvl="0">
              <a:buFont typeface="Arial" pitchFamily="34" charset="0"/>
              <a:buChar char="•"/>
            </a:pPr>
            <a:r>
              <a:rPr lang="en-US" sz="2400" dirty="0">
                <a:solidFill>
                  <a:prstClr val="black"/>
                </a:solidFill>
              </a:rPr>
              <a:t>  About 90% of carbohydrate is converted into alcohol. </a:t>
            </a:r>
          </a:p>
          <a:p>
            <a:pPr lvl="0"/>
            <a:r>
              <a:rPr lang="en-US" sz="2400" b="1" dirty="0">
                <a:solidFill>
                  <a:srgbClr val="7030A0"/>
                </a:solidFill>
              </a:rPr>
              <a:t>Recovery</a:t>
            </a:r>
            <a:r>
              <a:rPr lang="en-US" sz="2400" dirty="0">
                <a:solidFill>
                  <a:prstClr val="black"/>
                </a:solidFill>
              </a:rPr>
              <a:t>: </a:t>
            </a:r>
          </a:p>
          <a:p>
            <a:pPr lvl="0">
              <a:buFont typeface="Arial" pitchFamily="34" charset="0"/>
              <a:buChar char="•"/>
            </a:pPr>
            <a:r>
              <a:rPr lang="en-US" sz="2400" dirty="0">
                <a:solidFill>
                  <a:prstClr val="black"/>
                </a:solidFill>
              </a:rPr>
              <a:t>  The fermented liquid (wash) is allowed to settle for a few hours, </a:t>
            </a:r>
          </a:p>
          <a:p>
            <a:pPr lvl="0"/>
            <a:r>
              <a:rPr lang="en-US" sz="2400" dirty="0">
                <a:solidFill>
                  <a:prstClr val="black"/>
                </a:solidFill>
              </a:rPr>
              <a:t>   and then, distilled in  </a:t>
            </a:r>
            <a:r>
              <a:rPr lang="en-US" sz="2400" dirty="0" err="1">
                <a:solidFill>
                  <a:prstClr val="black"/>
                </a:solidFill>
              </a:rPr>
              <a:t>analyser</a:t>
            </a:r>
            <a:r>
              <a:rPr lang="en-US" sz="2400" dirty="0">
                <a:solidFill>
                  <a:prstClr val="black"/>
                </a:solidFill>
              </a:rPr>
              <a:t> and rectifier columns to obtain </a:t>
            </a:r>
          </a:p>
          <a:p>
            <a:pPr lvl="0"/>
            <a:r>
              <a:rPr lang="en-US" sz="2400" dirty="0">
                <a:solidFill>
                  <a:prstClr val="black"/>
                </a:solidFill>
              </a:rPr>
              <a:t>   rectified spirit (ethyl alcohol) and fusel oil (higher alcohol). </a:t>
            </a:r>
          </a:p>
          <a:p>
            <a:pPr lvl="0">
              <a:buFont typeface="Arial" pitchFamily="34" charset="0"/>
              <a:buChar char="•"/>
            </a:pPr>
            <a:r>
              <a:rPr lang="en-US" sz="2400" dirty="0">
                <a:solidFill>
                  <a:prstClr val="black"/>
                </a:solidFill>
              </a:rPr>
              <a:t>  The highest concentration that can be secured by fractional </a:t>
            </a:r>
          </a:p>
          <a:p>
            <a:pPr lvl="0"/>
            <a:r>
              <a:rPr lang="en-US" sz="2400" dirty="0">
                <a:solidFill>
                  <a:prstClr val="black"/>
                </a:solidFill>
              </a:rPr>
              <a:t>    distillation is the constant boiling mixture. This mixture contains </a:t>
            </a:r>
          </a:p>
          <a:p>
            <a:pPr lvl="0"/>
            <a:r>
              <a:rPr lang="en-US" sz="2400" dirty="0">
                <a:solidFill>
                  <a:prstClr val="black"/>
                </a:solidFill>
              </a:rPr>
              <a:t>    95.6% ethyl alcohol and remaining 4.4% water. </a:t>
            </a:r>
            <a:endParaRPr lang="en-US" sz="2400"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2677656"/>
          </a:xfrm>
          <a:prstGeom prst="rect">
            <a:avLst/>
          </a:prstGeom>
        </p:spPr>
        <p:txBody>
          <a:bodyPr wrap="square">
            <a:spAutoFit/>
          </a:bodyPr>
          <a:lstStyle/>
          <a:p>
            <a:pPr lvl="0">
              <a:buFont typeface="Arial" pitchFamily="34" charset="0"/>
              <a:buChar char="•"/>
            </a:pPr>
            <a:r>
              <a:rPr lang="en-US" sz="2400" dirty="0">
                <a:solidFill>
                  <a:prstClr val="black"/>
                </a:solidFill>
              </a:rPr>
              <a:t>  The spent wash and bottom sludge are drained as distillery </a:t>
            </a:r>
          </a:p>
          <a:p>
            <a:pPr lvl="0"/>
            <a:r>
              <a:rPr lang="en-US" sz="2400" dirty="0">
                <a:solidFill>
                  <a:prstClr val="black"/>
                </a:solidFill>
              </a:rPr>
              <a:t>    wastes. The product is marketed as rectified spirit, </a:t>
            </a:r>
          </a:p>
          <a:p>
            <a:pPr lvl="0"/>
            <a:r>
              <a:rPr lang="en-US" sz="2400" dirty="0">
                <a:solidFill>
                  <a:prstClr val="black"/>
                </a:solidFill>
              </a:rPr>
              <a:t>    denatured spirit, or special denatured spirit. </a:t>
            </a:r>
          </a:p>
          <a:p>
            <a:pPr lvl="0">
              <a:buFont typeface="Arial" pitchFamily="34" charset="0"/>
              <a:buChar char="•"/>
            </a:pPr>
            <a:r>
              <a:rPr lang="en-US" sz="2400" dirty="0">
                <a:solidFill>
                  <a:prstClr val="black"/>
                </a:solidFill>
              </a:rPr>
              <a:t>   For the manufacture of rum, gin, whisky and brandy, matured </a:t>
            </a:r>
          </a:p>
          <a:p>
            <a:pPr lvl="0"/>
            <a:r>
              <a:rPr lang="en-US" sz="2400" dirty="0">
                <a:solidFill>
                  <a:prstClr val="black"/>
                </a:solidFill>
              </a:rPr>
              <a:t>    rectified spirit is used according to the ISI specifications. </a:t>
            </a:r>
          </a:p>
          <a:p>
            <a:pPr lvl="0">
              <a:buFont typeface="Arial" pitchFamily="34" charset="0"/>
              <a:buChar char="•"/>
            </a:pPr>
            <a:r>
              <a:rPr lang="en-US" sz="2400" dirty="0">
                <a:solidFill>
                  <a:prstClr val="black"/>
                </a:solidFill>
              </a:rPr>
              <a:t>   Different techniques of ageing, dilution and blending are </a:t>
            </a:r>
          </a:p>
          <a:p>
            <a:pPr lvl="0"/>
            <a:r>
              <a:rPr lang="en-US" sz="2400" dirty="0">
                <a:solidFill>
                  <a:prstClr val="black"/>
                </a:solidFill>
              </a:rPr>
              <a:t>     employed for the manufacture of these potable deinks. </a:t>
            </a:r>
            <a:endParaRPr lang="en-US" sz="2400" dirty="0">
              <a:solidFill>
                <a:prstClr val="white"/>
              </a:solidFill>
            </a:endParaRPr>
          </a:p>
        </p:txBody>
      </p:sp>
      <p:pic>
        <p:nvPicPr>
          <p:cNvPr id="5122" name="Picture 2"/>
          <p:cNvPicPr>
            <a:picLocks noChangeAspect="1" noChangeArrowheads="1"/>
          </p:cNvPicPr>
          <p:nvPr/>
        </p:nvPicPr>
        <p:blipFill>
          <a:blip r:embed="rId2"/>
          <a:srcRect/>
          <a:stretch>
            <a:fillRect/>
          </a:stretch>
        </p:blipFill>
        <p:spPr bwMode="auto">
          <a:xfrm rot="16200000">
            <a:off x="2925816" y="1493784"/>
            <a:ext cx="3497874" cy="6606306"/>
          </a:xfrm>
          <a:prstGeom prst="rect">
            <a:avLst/>
          </a:prstGeom>
          <a:noFill/>
          <a:ln w="28575">
            <a:solidFill>
              <a:srgbClr val="FF0000"/>
            </a:solid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28600"/>
            <a:ext cx="8534400" cy="6247864"/>
          </a:xfrm>
          <a:prstGeom prst="rect">
            <a:avLst/>
          </a:prstGeom>
        </p:spPr>
        <p:txBody>
          <a:bodyPr wrap="square">
            <a:spAutoFit/>
          </a:bodyPr>
          <a:lstStyle/>
          <a:p>
            <a:r>
              <a:rPr lang="en-US" sz="2400" b="1" dirty="0">
                <a:solidFill>
                  <a:srgbClr val="7030A0"/>
                </a:solidFill>
              </a:rPr>
              <a:t>Bio-chemistry</a:t>
            </a:r>
            <a:r>
              <a:rPr lang="en-US" sz="2400" dirty="0">
                <a:solidFill>
                  <a:schemeClr val="bg1"/>
                </a:solidFill>
              </a:rPr>
              <a:t>: </a:t>
            </a:r>
          </a:p>
          <a:p>
            <a:pPr>
              <a:buFont typeface="Arial" pitchFamily="34" charset="0"/>
              <a:buChar char="•"/>
            </a:pPr>
            <a:r>
              <a:rPr lang="en-US" sz="2400" dirty="0">
                <a:solidFill>
                  <a:schemeClr val="bg1"/>
                </a:solidFill>
              </a:rPr>
              <a:t>  Alcohol fermentation is an anaerobic process (i.e. takes place in </a:t>
            </a:r>
          </a:p>
          <a:p>
            <a:r>
              <a:rPr lang="en-US" sz="2400" dirty="0">
                <a:solidFill>
                  <a:schemeClr val="bg1"/>
                </a:solidFill>
              </a:rPr>
              <a:t>    the absence of air). </a:t>
            </a:r>
          </a:p>
          <a:p>
            <a:pPr>
              <a:buFont typeface="Arial" pitchFamily="34" charset="0"/>
              <a:buChar char="•"/>
            </a:pPr>
            <a:r>
              <a:rPr lang="en-US" sz="2400" dirty="0">
                <a:solidFill>
                  <a:schemeClr val="bg1"/>
                </a:solidFill>
              </a:rPr>
              <a:t>  Micro-organisms utilize the carbohydrate present in the raw </a:t>
            </a:r>
          </a:p>
          <a:p>
            <a:r>
              <a:rPr lang="en-US" sz="2400" dirty="0">
                <a:solidFill>
                  <a:schemeClr val="bg1"/>
                </a:solidFill>
              </a:rPr>
              <a:t>    material (e.g. molasses) to obtain energy for growth and </a:t>
            </a:r>
          </a:p>
          <a:p>
            <a:r>
              <a:rPr lang="en-US" sz="2400" dirty="0">
                <a:solidFill>
                  <a:schemeClr val="bg1"/>
                </a:solidFill>
              </a:rPr>
              <a:t>    metabolic activities, leading to the formation of alcohol. </a:t>
            </a:r>
          </a:p>
          <a:p>
            <a:pPr>
              <a:buFont typeface="Arial" pitchFamily="34" charset="0"/>
              <a:buChar char="•"/>
            </a:pPr>
            <a:r>
              <a:rPr lang="en-US" sz="2400" dirty="0">
                <a:solidFill>
                  <a:schemeClr val="bg1"/>
                </a:solidFill>
              </a:rPr>
              <a:t>   Monosaccharides (hexoses) are directly fermented. </a:t>
            </a:r>
          </a:p>
          <a:p>
            <a:pPr>
              <a:buFont typeface="Arial" pitchFamily="34" charset="0"/>
              <a:buChar char="•"/>
            </a:pPr>
            <a:r>
              <a:rPr lang="en-US" sz="2400" dirty="0">
                <a:solidFill>
                  <a:schemeClr val="bg1"/>
                </a:solidFill>
              </a:rPr>
              <a:t>   Disaccharides are first hydrolyzed to hexoses, and then </a:t>
            </a:r>
          </a:p>
          <a:p>
            <a:r>
              <a:rPr lang="en-US" sz="2400" dirty="0">
                <a:solidFill>
                  <a:schemeClr val="bg1"/>
                </a:solidFill>
              </a:rPr>
              <a:t>    fermented to form carbon dioxide and ethyl alcohol. </a:t>
            </a:r>
          </a:p>
          <a:p>
            <a:pPr>
              <a:buFont typeface="Arial" pitchFamily="34" charset="0"/>
              <a:buChar char="•"/>
            </a:pPr>
            <a:r>
              <a:rPr lang="en-US" sz="2400" dirty="0">
                <a:solidFill>
                  <a:schemeClr val="bg1"/>
                </a:solidFill>
              </a:rPr>
              <a:t>  The flow of carbon in the ethyl alcohol formation takes place via </a:t>
            </a:r>
          </a:p>
          <a:p>
            <a:r>
              <a:rPr lang="en-US" sz="2400" dirty="0">
                <a:solidFill>
                  <a:schemeClr val="bg1"/>
                </a:solidFill>
              </a:rPr>
              <a:t>    the well known Embden-Meyerhof- Parnas (EMP) pathway:</a:t>
            </a:r>
          </a:p>
          <a:p>
            <a:r>
              <a:rPr lang="en-US" sz="2400" dirty="0">
                <a:solidFill>
                  <a:schemeClr val="bg1"/>
                </a:solidFill>
              </a:rPr>
              <a:t>         C</a:t>
            </a:r>
            <a:r>
              <a:rPr lang="en-US" sz="2400" baseline="-25000" dirty="0">
                <a:solidFill>
                  <a:schemeClr val="bg1"/>
                </a:solidFill>
              </a:rPr>
              <a:t>6</a:t>
            </a:r>
            <a:r>
              <a:rPr lang="en-US" sz="2400" dirty="0">
                <a:solidFill>
                  <a:schemeClr val="bg1"/>
                </a:solidFill>
              </a:rPr>
              <a:t>H</a:t>
            </a:r>
            <a:r>
              <a:rPr lang="en-US" sz="2400" baseline="-25000" dirty="0">
                <a:solidFill>
                  <a:schemeClr val="bg1"/>
                </a:solidFill>
              </a:rPr>
              <a:t>12</a:t>
            </a:r>
            <a:r>
              <a:rPr lang="en-US" sz="2400" dirty="0">
                <a:solidFill>
                  <a:schemeClr val="bg1"/>
                </a:solidFill>
              </a:rPr>
              <a:t>O</a:t>
            </a:r>
            <a:r>
              <a:rPr lang="en-US" sz="2400" baseline="-25000" dirty="0">
                <a:solidFill>
                  <a:schemeClr val="bg1"/>
                </a:solidFill>
              </a:rPr>
              <a:t>6 </a:t>
            </a:r>
            <a:r>
              <a:rPr lang="en-US" sz="2400" dirty="0">
                <a:solidFill>
                  <a:schemeClr val="bg1"/>
                </a:solidFill>
              </a:rPr>
              <a:t>                  2CH</a:t>
            </a:r>
            <a:r>
              <a:rPr lang="en-US" sz="2400" baseline="-25000" dirty="0">
                <a:solidFill>
                  <a:schemeClr val="bg1"/>
                </a:solidFill>
              </a:rPr>
              <a:t>2</a:t>
            </a:r>
            <a:r>
              <a:rPr lang="en-US" sz="2400" dirty="0">
                <a:solidFill>
                  <a:schemeClr val="bg1"/>
                </a:solidFill>
              </a:rPr>
              <a:t>CH</a:t>
            </a:r>
            <a:r>
              <a:rPr lang="en-US" sz="2400" baseline="-25000" dirty="0">
                <a:solidFill>
                  <a:schemeClr val="bg1"/>
                </a:solidFill>
              </a:rPr>
              <a:t>2</a:t>
            </a:r>
            <a:r>
              <a:rPr lang="en-US" sz="2400" dirty="0">
                <a:solidFill>
                  <a:schemeClr val="bg1"/>
                </a:solidFill>
              </a:rPr>
              <a:t>OH    +    2CO</a:t>
            </a:r>
            <a:r>
              <a:rPr lang="en-US" sz="2400" baseline="-25000" dirty="0">
                <a:solidFill>
                  <a:schemeClr val="bg1"/>
                </a:solidFill>
              </a:rPr>
              <a:t>2</a:t>
            </a:r>
            <a:r>
              <a:rPr lang="en-US" sz="2400" dirty="0">
                <a:solidFill>
                  <a:schemeClr val="bg1"/>
                </a:solidFill>
              </a:rPr>
              <a:t>  </a:t>
            </a:r>
          </a:p>
          <a:p>
            <a:pPr>
              <a:buFont typeface="Arial" pitchFamily="34" charset="0"/>
              <a:buChar char="•"/>
            </a:pPr>
            <a:r>
              <a:rPr lang="en-US" sz="2400" dirty="0">
                <a:solidFill>
                  <a:schemeClr val="bg1"/>
                </a:solidFill>
              </a:rPr>
              <a:t>  A series of intermediate steps involving enzymes result in the </a:t>
            </a:r>
          </a:p>
          <a:p>
            <a:r>
              <a:rPr lang="en-US" sz="2400" dirty="0">
                <a:solidFill>
                  <a:schemeClr val="bg1"/>
                </a:solidFill>
              </a:rPr>
              <a:t>    breakdown of glucose molecules into pyruvic acid. The pyruvic </a:t>
            </a:r>
          </a:p>
          <a:p>
            <a:r>
              <a:rPr lang="en-US" sz="2400" dirty="0">
                <a:solidFill>
                  <a:schemeClr val="bg1"/>
                </a:solidFill>
              </a:rPr>
              <a:t>    acid is then further converted into ethyl alcohol and carbon </a:t>
            </a:r>
          </a:p>
          <a:p>
            <a:r>
              <a:rPr lang="en-US" sz="2400" dirty="0">
                <a:solidFill>
                  <a:schemeClr val="bg1"/>
                </a:solidFill>
              </a:rPr>
              <a:t>    dioxide by the fallowing enzymatic reactions. </a:t>
            </a:r>
            <a:endParaRPr lang="en-US" sz="2400" baseline="-25000" dirty="0">
              <a:solidFill>
                <a:schemeClr val="bg1"/>
              </a:solidFill>
            </a:endParaRPr>
          </a:p>
          <a:p>
            <a:endParaRPr lang="en-US" sz="2400" baseline="-25000" dirty="0">
              <a:solidFill>
                <a:schemeClr val="bg1"/>
              </a:solidFill>
            </a:endParaRPr>
          </a:p>
        </p:txBody>
      </p:sp>
      <p:cxnSp>
        <p:nvCxnSpPr>
          <p:cNvPr id="6" name="Straight Arrow Connector 5"/>
          <p:cNvCxnSpPr/>
          <p:nvPr/>
        </p:nvCxnSpPr>
        <p:spPr>
          <a:xfrm>
            <a:off x="2133600" y="4495800"/>
            <a:ext cx="7620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srcRect/>
          <a:stretch>
            <a:fillRect/>
          </a:stretch>
        </p:blipFill>
        <p:spPr bwMode="auto">
          <a:xfrm rot="16200000">
            <a:off x="3013932" y="-1261332"/>
            <a:ext cx="2895601" cy="6180266"/>
          </a:xfrm>
          <a:prstGeom prst="rect">
            <a:avLst/>
          </a:prstGeom>
          <a:noFill/>
          <a:ln w="28575">
            <a:solidFill>
              <a:srgbClr val="FF0000"/>
            </a:solidFill>
            <a:miter lim="800000"/>
            <a:headEnd/>
            <a:tailEnd/>
          </a:ln>
          <a:effectLst/>
        </p:spPr>
      </p:pic>
      <p:sp>
        <p:nvSpPr>
          <p:cNvPr id="5" name="Rectangle 4"/>
          <p:cNvSpPr/>
          <p:nvPr/>
        </p:nvSpPr>
        <p:spPr>
          <a:xfrm>
            <a:off x="381000" y="3429000"/>
            <a:ext cx="8610600" cy="3046988"/>
          </a:xfrm>
          <a:prstGeom prst="rect">
            <a:avLst/>
          </a:prstGeom>
        </p:spPr>
        <p:txBody>
          <a:bodyPr wrap="square">
            <a:spAutoFit/>
          </a:bodyPr>
          <a:lstStyle/>
          <a:p>
            <a:pPr marL="457200" indent="-457200">
              <a:buAutoNum type="alphaLcParenBoth"/>
            </a:pPr>
            <a:r>
              <a:rPr lang="en-US" sz="2400" dirty="0">
                <a:solidFill>
                  <a:schemeClr val="bg1"/>
                </a:solidFill>
              </a:rPr>
              <a:t>The enzyme decarboxylase catalyses the decarboxylation of </a:t>
            </a:r>
          </a:p>
          <a:p>
            <a:pPr marL="457200" indent="-457200"/>
            <a:r>
              <a:rPr lang="en-US" sz="2400" dirty="0">
                <a:solidFill>
                  <a:schemeClr val="bg1"/>
                </a:solidFill>
              </a:rPr>
              <a:t>       pyruvic acid to acetaldehyde. </a:t>
            </a:r>
          </a:p>
          <a:p>
            <a:pPr marL="457200" indent="-457200"/>
            <a:endParaRPr lang="en-US" sz="2400" dirty="0">
              <a:solidFill>
                <a:schemeClr val="bg1"/>
              </a:solidFill>
            </a:endParaRPr>
          </a:p>
          <a:p>
            <a:pPr marL="457200" indent="-457200"/>
            <a:r>
              <a:rPr lang="en-US" sz="2400" dirty="0">
                <a:solidFill>
                  <a:schemeClr val="bg1"/>
                </a:solidFill>
              </a:rPr>
              <a:t>        CH</a:t>
            </a:r>
            <a:r>
              <a:rPr lang="en-US" sz="2400" baseline="-25000" dirty="0">
                <a:solidFill>
                  <a:schemeClr val="bg1"/>
                </a:solidFill>
              </a:rPr>
              <a:t>3</a:t>
            </a:r>
            <a:r>
              <a:rPr lang="en-US" sz="2400" dirty="0">
                <a:solidFill>
                  <a:schemeClr val="bg1"/>
                </a:solidFill>
              </a:rPr>
              <a:t>COCOOH   </a:t>
            </a:r>
            <a:r>
              <a:rPr lang="en-US" dirty="0">
                <a:solidFill>
                  <a:schemeClr val="bg1"/>
                </a:solidFill>
              </a:rPr>
              <a:t>pyruvate decarboxylase   </a:t>
            </a:r>
            <a:r>
              <a:rPr lang="en-US" sz="2400" dirty="0">
                <a:solidFill>
                  <a:schemeClr val="bg1"/>
                </a:solidFill>
              </a:rPr>
              <a:t>CH</a:t>
            </a:r>
            <a:r>
              <a:rPr lang="en-US" sz="2400" baseline="-25000" dirty="0">
                <a:solidFill>
                  <a:schemeClr val="bg1"/>
                </a:solidFill>
              </a:rPr>
              <a:t>3</a:t>
            </a:r>
            <a:r>
              <a:rPr lang="en-US" sz="2400" dirty="0">
                <a:solidFill>
                  <a:schemeClr val="bg1"/>
                </a:solidFill>
              </a:rPr>
              <a:t>CHO + CO</a:t>
            </a:r>
            <a:r>
              <a:rPr lang="en-US" sz="2400" baseline="-25000" dirty="0">
                <a:solidFill>
                  <a:schemeClr val="bg1"/>
                </a:solidFill>
              </a:rPr>
              <a:t>2</a:t>
            </a:r>
          </a:p>
          <a:p>
            <a:pPr marL="457200" indent="-457200">
              <a:buAutoNum type="alphaLcParenBoth" startAt="2"/>
            </a:pPr>
            <a:r>
              <a:rPr lang="en-US" sz="2400" dirty="0">
                <a:solidFill>
                  <a:schemeClr val="bg1"/>
                </a:solidFill>
              </a:rPr>
              <a:t>The enzyme alcohol dehydrogenase further catalyses the reduction of acetaldehyde to ethyl alcohol at the expense of NADH</a:t>
            </a:r>
            <a:r>
              <a:rPr lang="en-US" sz="2400" baseline="-25000" dirty="0">
                <a:solidFill>
                  <a:schemeClr val="bg1"/>
                </a:solidFill>
              </a:rPr>
              <a:t>2</a:t>
            </a:r>
            <a:r>
              <a:rPr lang="en-US" sz="2400" dirty="0">
                <a:solidFill>
                  <a:schemeClr val="bg1"/>
                </a:solidFill>
              </a:rPr>
              <a:t> :</a:t>
            </a:r>
          </a:p>
          <a:p>
            <a:pPr marL="457200" indent="-457200"/>
            <a:r>
              <a:rPr lang="en-US" sz="2400" dirty="0">
                <a:solidFill>
                  <a:schemeClr val="bg1"/>
                </a:solidFill>
              </a:rPr>
              <a:t>     CH</a:t>
            </a:r>
            <a:r>
              <a:rPr lang="en-US" sz="2400" baseline="-25000" dirty="0">
                <a:solidFill>
                  <a:schemeClr val="bg1"/>
                </a:solidFill>
              </a:rPr>
              <a:t>2 </a:t>
            </a:r>
            <a:r>
              <a:rPr lang="en-US" sz="2400" dirty="0">
                <a:solidFill>
                  <a:schemeClr val="bg1"/>
                </a:solidFill>
              </a:rPr>
              <a:t>CHO + NADH</a:t>
            </a:r>
            <a:r>
              <a:rPr lang="en-US" sz="2400" baseline="-25000" dirty="0">
                <a:solidFill>
                  <a:schemeClr val="bg1"/>
                </a:solidFill>
              </a:rPr>
              <a:t>2  </a:t>
            </a:r>
            <a:r>
              <a:rPr lang="en-US" dirty="0">
                <a:solidFill>
                  <a:schemeClr val="bg1"/>
                </a:solidFill>
              </a:rPr>
              <a:t>Alcohol dehydrogenase   </a:t>
            </a:r>
            <a:r>
              <a:rPr lang="en-US" sz="2400" dirty="0">
                <a:solidFill>
                  <a:schemeClr val="bg1"/>
                </a:solidFill>
              </a:rPr>
              <a:t>CH</a:t>
            </a:r>
            <a:r>
              <a:rPr lang="en-US" sz="2400" baseline="-25000" dirty="0">
                <a:solidFill>
                  <a:schemeClr val="bg1"/>
                </a:solidFill>
              </a:rPr>
              <a:t>3</a:t>
            </a:r>
            <a:r>
              <a:rPr lang="en-US" sz="2400" dirty="0">
                <a:solidFill>
                  <a:schemeClr val="bg1"/>
                </a:solidFill>
              </a:rPr>
              <a:t>CH</a:t>
            </a:r>
            <a:r>
              <a:rPr lang="en-US" sz="2400" baseline="-25000" dirty="0">
                <a:solidFill>
                  <a:schemeClr val="bg1"/>
                </a:solidFill>
              </a:rPr>
              <a:t>2</a:t>
            </a:r>
            <a:r>
              <a:rPr lang="en-US" sz="2400" dirty="0">
                <a:solidFill>
                  <a:schemeClr val="bg1"/>
                </a:solidFill>
              </a:rPr>
              <a:t>OH + NAD.</a:t>
            </a:r>
          </a:p>
        </p:txBody>
      </p:sp>
      <p:cxnSp>
        <p:nvCxnSpPr>
          <p:cNvPr id="7" name="Straight Arrow Connector 6"/>
          <p:cNvCxnSpPr/>
          <p:nvPr/>
        </p:nvCxnSpPr>
        <p:spPr>
          <a:xfrm>
            <a:off x="2819400" y="4648200"/>
            <a:ext cx="2209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24200" y="6096000"/>
            <a:ext cx="2209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2677656"/>
          </a:xfrm>
          <a:prstGeom prst="rect">
            <a:avLst/>
          </a:prstGeom>
        </p:spPr>
        <p:txBody>
          <a:bodyPr wrap="square">
            <a:spAutoFit/>
          </a:bodyPr>
          <a:lstStyle/>
          <a:p>
            <a:pPr lvl="0" indent="-457200">
              <a:buFont typeface="Arial" pitchFamily="34" charset="0"/>
              <a:buChar char="•"/>
            </a:pPr>
            <a:r>
              <a:rPr lang="en-US" sz="2400" dirty="0">
                <a:solidFill>
                  <a:prstClr val="black"/>
                </a:solidFill>
              </a:rPr>
              <a:t>These media are widely used because they are considerably </a:t>
            </a:r>
          </a:p>
          <a:p>
            <a:pPr lvl="0" indent="-457200"/>
            <a:r>
              <a:rPr lang="en-US" sz="2400" dirty="0">
                <a:solidFill>
                  <a:prstClr val="black"/>
                </a:solidFill>
              </a:rPr>
              <a:t>       less expensive and are not so susceptible to seasonal variations </a:t>
            </a:r>
          </a:p>
          <a:p>
            <a:pPr lvl="0" indent="-457200"/>
            <a:r>
              <a:rPr lang="en-US" sz="2400" dirty="0">
                <a:solidFill>
                  <a:prstClr val="black"/>
                </a:solidFill>
              </a:rPr>
              <a:t>       in supply as worts, musts and apple juice are. </a:t>
            </a:r>
          </a:p>
          <a:p>
            <a:pPr lvl="0" indent="-457200">
              <a:buFont typeface="Arial" pitchFamily="34" charset="0"/>
              <a:buChar char="•"/>
            </a:pPr>
            <a:r>
              <a:rPr lang="en-US" sz="2400" dirty="0">
                <a:solidFill>
                  <a:prstClr val="black"/>
                </a:solidFill>
              </a:rPr>
              <a:t>Thus, molasses-based media are employed for the large-scale </a:t>
            </a:r>
          </a:p>
          <a:p>
            <a:pPr lvl="0" indent="-457200"/>
            <a:r>
              <a:rPr lang="en-US" sz="2400" dirty="0">
                <a:solidFill>
                  <a:prstClr val="black"/>
                </a:solidFill>
              </a:rPr>
              <a:t>       production of baking yeasts, food yeasts and distillers' yeasts. </a:t>
            </a:r>
          </a:p>
          <a:p>
            <a:pPr lvl="0" indent="-457200">
              <a:buFont typeface="Arial" pitchFamily="34" charset="0"/>
              <a:buChar char="•"/>
            </a:pPr>
            <a:r>
              <a:rPr lang="en-US" sz="2400" dirty="0">
                <a:solidFill>
                  <a:prstClr val="black"/>
                </a:solidFill>
              </a:rPr>
              <a:t>Yeasts are commercially produced aerobically by batch </a:t>
            </a:r>
          </a:p>
          <a:p>
            <a:pPr lvl="0" indent="-457200"/>
            <a:r>
              <a:rPr lang="en-US" sz="2400" dirty="0">
                <a:solidFill>
                  <a:prstClr val="black"/>
                </a:solidFill>
              </a:rPr>
              <a:t>       processes.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sz="2400" b="1" dirty="0">
                <a:solidFill>
                  <a:srgbClr val="7030A0"/>
                </a:solidFill>
              </a:rPr>
              <a:t>by products</a:t>
            </a:r>
            <a:r>
              <a:rPr lang="en-US" sz="2400" dirty="0">
                <a:solidFill>
                  <a:schemeClr val="bg1"/>
                </a:solidFill>
              </a:rPr>
              <a:t>: </a:t>
            </a:r>
          </a:p>
          <a:p>
            <a:pPr>
              <a:buFont typeface="Arial" pitchFamily="34" charset="0"/>
              <a:buChar char="•"/>
            </a:pPr>
            <a:r>
              <a:rPr lang="en-US" sz="2400" dirty="0">
                <a:solidFill>
                  <a:schemeClr val="bg1"/>
                </a:solidFill>
              </a:rPr>
              <a:t>  The three main by-products of the alcohol industry are: carbon </a:t>
            </a:r>
          </a:p>
          <a:p>
            <a:r>
              <a:rPr lang="en-US" sz="2400" dirty="0">
                <a:solidFill>
                  <a:schemeClr val="bg1"/>
                </a:solidFill>
              </a:rPr>
              <a:t>    dioxide, the yeast and the distillery effluent. Carbon dioxide is </a:t>
            </a:r>
          </a:p>
          <a:p>
            <a:r>
              <a:rPr lang="en-US" sz="2400" dirty="0">
                <a:solidFill>
                  <a:schemeClr val="bg1"/>
                </a:solidFill>
              </a:rPr>
              <a:t>    produced in large quantities. This gas after purification can be </a:t>
            </a:r>
          </a:p>
          <a:p>
            <a:r>
              <a:rPr lang="en-US" sz="2400" dirty="0">
                <a:solidFill>
                  <a:schemeClr val="bg1"/>
                </a:solidFill>
              </a:rPr>
              <a:t>    liquefied or converted into dry ice. </a:t>
            </a:r>
          </a:p>
          <a:p>
            <a:pPr>
              <a:buFont typeface="Arial" pitchFamily="34" charset="0"/>
              <a:buChar char="•"/>
            </a:pPr>
            <a:r>
              <a:rPr lang="en-US" sz="2400" dirty="0">
                <a:solidFill>
                  <a:schemeClr val="bg1"/>
                </a:solidFill>
              </a:rPr>
              <a:t>  The latter finds wide commercial use. For example, large </a:t>
            </a:r>
          </a:p>
          <a:p>
            <a:r>
              <a:rPr lang="en-US" sz="2400" dirty="0">
                <a:solidFill>
                  <a:schemeClr val="bg1"/>
                </a:solidFill>
              </a:rPr>
              <a:t>    quantities of liquefied carbon dioxide are used in the soft drink    </a:t>
            </a:r>
          </a:p>
          <a:p>
            <a:r>
              <a:rPr lang="en-US" sz="2400" dirty="0">
                <a:solidFill>
                  <a:schemeClr val="bg1"/>
                </a:solidFill>
              </a:rPr>
              <a:t>    industry. </a:t>
            </a:r>
          </a:p>
          <a:p>
            <a:pPr>
              <a:buFont typeface="Arial" pitchFamily="34" charset="0"/>
              <a:buChar char="•"/>
            </a:pPr>
            <a:r>
              <a:rPr lang="en-US" sz="2400" dirty="0">
                <a:solidFill>
                  <a:schemeClr val="bg1"/>
                </a:solidFill>
              </a:rPr>
              <a:t>   The yeast withdrawn from alcoholic mash is a valuable fodder </a:t>
            </a:r>
          </a:p>
          <a:p>
            <a:r>
              <a:rPr lang="en-US" sz="2400" dirty="0">
                <a:solidFill>
                  <a:schemeClr val="bg1"/>
                </a:solidFill>
              </a:rPr>
              <a:t>     due to its higher content of proteins, vitamins and essential </a:t>
            </a:r>
          </a:p>
          <a:p>
            <a:r>
              <a:rPr lang="en-US" sz="2400" dirty="0">
                <a:solidFill>
                  <a:schemeClr val="bg1"/>
                </a:solidFill>
              </a:rPr>
              <a:t>     trace elements.</a:t>
            </a:r>
          </a:p>
          <a:p>
            <a:pPr>
              <a:buFont typeface="Arial" pitchFamily="34" charset="0"/>
              <a:buChar char="•"/>
            </a:pPr>
            <a:r>
              <a:rPr lang="en-US" sz="2400" dirty="0">
                <a:solidFill>
                  <a:schemeClr val="bg1"/>
                </a:solidFill>
              </a:rPr>
              <a:t>   During the production of alcohol some quantities of higher </a:t>
            </a:r>
          </a:p>
          <a:p>
            <a:r>
              <a:rPr lang="en-US" sz="2400" dirty="0">
                <a:solidFill>
                  <a:schemeClr val="bg1"/>
                </a:solidFill>
              </a:rPr>
              <a:t>    alcohols (isoamyl alcohol, butyl alcohol), collectively called fusel   </a:t>
            </a:r>
          </a:p>
          <a:p>
            <a:r>
              <a:rPr lang="en-US" sz="2400" dirty="0">
                <a:solidFill>
                  <a:schemeClr val="bg1"/>
                </a:solidFill>
              </a:rPr>
              <a:t>    oil, are also formed. After refining they are used in small </a:t>
            </a:r>
          </a:p>
          <a:p>
            <a:r>
              <a:rPr lang="en-US" sz="2400" dirty="0">
                <a:solidFill>
                  <a:schemeClr val="bg1"/>
                </a:solidFill>
              </a:rPr>
              <a:t>    quantities in the manufacture of perfumes and potable liquors, </a:t>
            </a:r>
          </a:p>
          <a:p>
            <a:r>
              <a:rPr lang="en-US" sz="2400" dirty="0">
                <a:solidFill>
                  <a:schemeClr val="bg1"/>
                </a:solidFill>
              </a:rPr>
              <a:t>    and the bulk portion is processed into various acetates by </a:t>
            </a:r>
          </a:p>
          <a:p>
            <a:r>
              <a:rPr lang="en-US" sz="2400" dirty="0">
                <a:solidFill>
                  <a:schemeClr val="bg1"/>
                </a:solidFill>
              </a:rPr>
              <a:t>    </a:t>
            </a:r>
            <a:r>
              <a:rPr lang="en-US" sz="2400" dirty="0" err="1">
                <a:solidFill>
                  <a:schemeClr val="bg1"/>
                </a:solidFill>
              </a:rPr>
              <a:t>esterification</a:t>
            </a:r>
            <a:r>
              <a:rPr lang="en-US" sz="2400" dirty="0">
                <a:solidFill>
                  <a:schemeClr val="bg1"/>
                </a:solid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3046988"/>
          </a:xfrm>
          <a:prstGeom prst="rect">
            <a:avLst/>
          </a:prstGeom>
        </p:spPr>
        <p:txBody>
          <a:bodyPr wrap="square">
            <a:spAutoFit/>
          </a:bodyPr>
          <a:lstStyle/>
          <a:p>
            <a:pPr lvl="0">
              <a:buFont typeface="Arial" pitchFamily="34" charset="0"/>
              <a:buChar char="•"/>
            </a:pPr>
            <a:r>
              <a:rPr lang="en-US" sz="2400" dirty="0">
                <a:solidFill>
                  <a:prstClr val="black"/>
                </a:solidFill>
              </a:rPr>
              <a:t>  Among them n-</a:t>
            </a:r>
            <a:r>
              <a:rPr lang="en-US" sz="2400" dirty="0" err="1">
                <a:solidFill>
                  <a:prstClr val="black"/>
                </a:solidFill>
              </a:rPr>
              <a:t>propyl</a:t>
            </a:r>
            <a:r>
              <a:rPr lang="en-US" sz="2400" dirty="0">
                <a:solidFill>
                  <a:prstClr val="black"/>
                </a:solidFill>
              </a:rPr>
              <a:t> acetate, isopropyl acetate and amyl </a:t>
            </a:r>
          </a:p>
          <a:p>
            <a:pPr lvl="0"/>
            <a:r>
              <a:rPr lang="en-US" sz="2400" dirty="0">
                <a:solidFill>
                  <a:prstClr val="black"/>
                </a:solidFill>
              </a:rPr>
              <a:t>   acetate are mainly used in the paint and lacquer industry. </a:t>
            </a:r>
          </a:p>
          <a:p>
            <a:pPr lvl="0">
              <a:buFont typeface="Arial" pitchFamily="34" charset="0"/>
              <a:buChar char="•"/>
            </a:pPr>
            <a:r>
              <a:rPr lang="en-US" sz="2400" dirty="0">
                <a:solidFill>
                  <a:prstClr val="black"/>
                </a:solidFill>
              </a:rPr>
              <a:t>  Distillery-spent wash or effluent is a good source of potassium </a:t>
            </a:r>
          </a:p>
          <a:p>
            <a:pPr lvl="0"/>
            <a:r>
              <a:rPr lang="en-US" sz="2400" dirty="0">
                <a:solidFill>
                  <a:prstClr val="black"/>
                </a:solidFill>
              </a:rPr>
              <a:t>    salts and can be used for the manufacture of potassium fertilizer. </a:t>
            </a:r>
          </a:p>
          <a:p>
            <a:pPr lvl="0">
              <a:buFont typeface="Arial" pitchFamily="34" charset="0"/>
              <a:buChar char="•"/>
            </a:pPr>
            <a:r>
              <a:rPr lang="en-US" sz="2400" dirty="0">
                <a:solidFill>
                  <a:prstClr val="black"/>
                </a:solidFill>
              </a:rPr>
              <a:t>  The main product, alcohol, offers many possibilities for further </a:t>
            </a:r>
          </a:p>
          <a:p>
            <a:pPr lvl="0"/>
            <a:r>
              <a:rPr lang="en-US" sz="2400" dirty="0">
                <a:solidFill>
                  <a:prstClr val="black"/>
                </a:solidFill>
              </a:rPr>
              <a:t>    processing, besides its use for drinking purposes. </a:t>
            </a:r>
          </a:p>
          <a:p>
            <a:pPr lvl="0">
              <a:buFont typeface="Arial" pitchFamily="34" charset="0"/>
              <a:buChar char="•"/>
            </a:pPr>
            <a:r>
              <a:rPr lang="en-US" sz="2400" dirty="0">
                <a:solidFill>
                  <a:prstClr val="black"/>
                </a:solidFill>
              </a:rPr>
              <a:t>   The most important industrial uses of alcohol are in the </a:t>
            </a:r>
          </a:p>
          <a:p>
            <a:pPr lvl="0"/>
            <a:r>
              <a:rPr lang="en-US" sz="2400" dirty="0">
                <a:solidFill>
                  <a:prstClr val="black"/>
                </a:solidFill>
              </a:rPr>
              <a:t>     manufacture of ether, acetaldehyde, </a:t>
            </a:r>
            <a:r>
              <a:rPr lang="en-US" sz="2400" dirty="0" err="1">
                <a:solidFill>
                  <a:prstClr val="black"/>
                </a:solidFill>
              </a:rPr>
              <a:t>butanol</a:t>
            </a:r>
            <a:r>
              <a:rPr lang="en-US" sz="2400">
                <a:solidFill>
                  <a:prstClr val="black"/>
                </a:solidFill>
              </a:rPr>
              <a:t>, etc.</a:t>
            </a:r>
            <a:endParaRPr lang="en-US" sz="2400" dirty="0">
              <a:solidFill>
                <a:prstClr val="black"/>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892552"/>
          </a:xfrm>
          <a:prstGeom prst="rect">
            <a:avLst/>
          </a:prstGeom>
        </p:spPr>
        <p:txBody>
          <a:bodyPr wrap="square">
            <a:spAutoFit/>
          </a:bodyPr>
          <a:lstStyle/>
          <a:p>
            <a:pPr lvl="0"/>
            <a:r>
              <a:rPr lang="en-US" sz="2600" b="1" dirty="0">
                <a:solidFill>
                  <a:srgbClr val="7030A0"/>
                </a:solidFill>
              </a:rPr>
              <a:t>Fermentative production of Penicillin (Secondary metabolite) </a:t>
            </a:r>
            <a:endParaRPr lang="en-US" dirty="0">
              <a:solidFill>
                <a:prstClr val="white"/>
              </a:solidFill>
            </a:endParaRPr>
          </a:p>
        </p:txBody>
      </p:sp>
      <p:sp>
        <p:nvSpPr>
          <p:cNvPr id="5" name="Rectangle 4"/>
          <p:cNvSpPr/>
          <p:nvPr/>
        </p:nvSpPr>
        <p:spPr>
          <a:xfrm>
            <a:off x="304800" y="1295400"/>
            <a:ext cx="8534400" cy="5262979"/>
          </a:xfrm>
          <a:prstGeom prst="rect">
            <a:avLst/>
          </a:prstGeom>
        </p:spPr>
        <p:txBody>
          <a:bodyPr wrap="square">
            <a:spAutoFit/>
          </a:bodyPr>
          <a:lstStyle/>
          <a:p>
            <a:r>
              <a:rPr lang="en-US" sz="2400" b="1" dirty="0">
                <a:solidFill>
                  <a:srgbClr val="FF0000"/>
                </a:solidFill>
              </a:rPr>
              <a:t>Introduction</a:t>
            </a:r>
          </a:p>
          <a:p>
            <a:pPr>
              <a:buFont typeface="Arial" pitchFamily="34" charset="0"/>
              <a:buChar char="•"/>
            </a:pPr>
            <a:r>
              <a:rPr lang="en-US" sz="2400" dirty="0">
                <a:solidFill>
                  <a:schemeClr val="bg1"/>
                </a:solidFill>
              </a:rPr>
              <a:t>  Penicillin was described by Fleming in 1929. A research group at </a:t>
            </a:r>
          </a:p>
          <a:p>
            <a:r>
              <a:rPr lang="en-US" sz="2400" dirty="0">
                <a:solidFill>
                  <a:schemeClr val="bg1"/>
                </a:solidFill>
              </a:rPr>
              <a:t>    Oxford under Florey and Chain isolated it from surface cultures </a:t>
            </a:r>
          </a:p>
          <a:p>
            <a:r>
              <a:rPr lang="en-US" sz="2400" dirty="0">
                <a:solidFill>
                  <a:schemeClr val="bg1"/>
                </a:solidFill>
              </a:rPr>
              <a:t>    of </a:t>
            </a:r>
            <a:r>
              <a:rPr lang="en-US" sz="2400" i="1" dirty="0">
                <a:solidFill>
                  <a:schemeClr val="bg1"/>
                </a:solidFill>
              </a:rPr>
              <a:t>Penicillium notatum </a:t>
            </a:r>
            <a:r>
              <a:rPr lang="en-US" sz="2400" dirty="0">
                <a:solidFill>
                  <a:schemeClr val="bg1"/>
                </a:solidFill>
              </a:rPr>
              <a:t>in 1940 and the first clinical application of </a:t>
            </a:r>
          </a:p>
          <a:p>
            <a:r>
              <a:rPr lang="en-US" sz="2400" dirty="0">
                <a:solidFill>
                  <a:schemeClr val="bg1"/>
                </a:solidFill>
              </a:rPr>
              <a:t>    penicillin was in 1941. </a:t>
            </a:r>
          </a:p>
          <a:p>
            <a:pPr>
              <a:buFont typeface="Arial" pitchFamily="34" charset="0"/>
              <a:buChar char="•"/>
            </a:pPr>
            <a:r>
              <a:rPr lang="en-US" sz="2400" dirty="0">
                <a:solidFill>
                  <a:schemeClr val="bg1"/>
                </a:solidFill>
              </a:rPr>
              <a:t>  Penicillins are produced by many fungi particularly </a:t>
            </a:r>
            <a:r>
              <a:rPr lang="en-US" sz="2400" i="1" dirty="0">
                <a:solidFill>
                  <a:schemeClr val="bg1"/>
                </a:solidFill>
              </a:rPr>
              <a:t>Penicillium</a:t>
            </a:r>
            <a:r>
              <a:rPr lang="en-US" sz="2400" dirty="0">
                <a:solidFill>
                  <a:schemeClr val="bg1"/>
                </a:solidFill>
              </a:rPr>
              <a:t> </a:t>
            </a:r>
          </a:p>
          <a:p>
            <a:r>
              <a:rPr lang="en-US" sz="2400" dirty="0">
                <a:solidFill>
                  <a:schemeClr val="bg1"/>
                </a:solidFill>
              </a:rPr>
              <a:t>    and </a:t>
            </a:r>
            <a:r>
              <a:rPr lang="en-US" sz="2400" i="1" dirty="0">
                <a:solidFill>
                  <a:schemeClr val="bg1"/>
                </a:solidFill>
              </a:rPr>
              <a:t>Aspergillus</a:t>
            </a:r>
            <a:r>
              <a:rPr lang="en-US" sz="2400" dirty="0">
                <a:solidFill>
                  <a:schemeClr val="bg1"/>
                </a:solidFill>
              </a:rPr>
              <a:t> species. </a:t>
            </a:r>
          </a:p>
          <a:p>
            <a:pPr>
              <a:buFont typeface="Arial" pitchFamily="34" charset="0"/>
              <a:buChar char="•"/>
            </a:pPr>
            <a:r>
              <a:rPr lang="en-US" sz="2400" dirty="0">
                <a:solidFill>
                  <a:schemeClr val="bg1"/>
                </a:solidFill>
              </a:rPr>
              <a:t>  Natural penicillins are effective against numerous gram-positive </a:t>
            </a:r>
          </a:p>
          <a:p>
            <a:r>
              <a:rPr lang="en-US" sz="2400" dirty="0">
                <a:solidFill>
                  <a:schemeClr val="bg1"/>
                </a:solidFill>
              </a:rPr>
              <a:t>    bacteria. They are labile in acid and may be inactivated by </a:t>
            </a:r>
          </a:p>
          <a:p>
            <a:r>
              <a:rPr lang="en-US" sz="2400" dirty="0">
                <a:solidFill>
                  <a:schemeClr val="bg1"/>
                </a:solidFill>
              </a:rPr>
              <a:t>    splitting the B-</a:t>
            </a:r>
            <a:r>
              <a:rPr lang="en-US" sz="2400" dirty="0" err="1">
                <a:solidFill>
                  <a:schemeClr val="bg1"/>
                </a:solidFill>
              </a:rPr>
              <a:t>lactam</a:t>
            </a:r>
            <a:r>
              <a:rPr lang="en-US" sz="2400" dirty="0">
                <a:solidFill>
                  <a:schemeClr val="bg1"/>
                </a:solidFill>
              </a:rPr>
              <a:t> ring with penicillin-b-</a:t>
            </a:r>
            <a:r>
              <a:rPr lang="en-US" sz="2400" dirty="0" err="1">
                <a:solidFill>
                  <a:schemeClr val="bg1"/>
                </a:solidFill>
              </a:rPr>
              <a:t>lactamases</a:t>
            </a:r>
            <a:r>
              <a:rPr lang="en-US" sz="2400" dirty="0">
                <a:solidFill>
                  <a:schemeClr val="bg1"/>
                </a:solidFill>
              </a:rPr>
              <a:t>. </a:t>
            </a:r>
          </a:p>
          <a:p>
            <a:pPr>
              <a:buFont typeface="Arial" pitchFamily="34" charset="0"/>
              <a:buChar char="•"/>
            </a:pPr>
            <a:r>
              <a:rPr lang="en-US" sz="2400" dirty="0">
                <a:solidFill>
                  <a:schemeClr val="bg1"/>
                </a:solidFill>
              </a:rPr>
              <a:t>  Because of its low toxicity, large doses of penicillin can be used; </a:t>
            </a:r>
          </a:p>
          <a:p>
            <a:r>
              <a:rPr lang="en-US" sz="2400" dirty="0">
                <a:solidFill>
                  <a:schemeClr val="bg1"/>
                </a:solidFill>
              </a:rPr>
              <a:t>    only a small percentage of patients develops allergies (0.5-2%). </a:t>
            </a:r>
          </a:p>
          <a:p>
            <a:pPr>
              <a:buFont typeface="Arial" pitchFamily="34" charset="0"/>
              <a:buChar char="•"/>
            </a:pPr>
            <a:r>
              <a:rPr lang="en-US" sz="2400" dirty="0">
                <a:solidFill>
                  <a:schemeClr val="bg1"/>
                </a:solidFill>
              </a:rPr>
              <a:t>  B-</a:t>
            </a:r>
            <a:r>
              <a:rPr lang="en-US" sz="2400" dirty="0" err="1">
                <a:solidFill>
                  <a:schemeClr val="bg1"/>
                </a:solidFill>
              </a:rPr>
              <a:t>Lactam</a:t>
            </a:r>
            <a:r>
              <a:rPr lang="en-US" sz="2400" dirty="0">
                <a:solidFill>
                  <a:schemeClr val="bg1"/>
                </a:solidFill>
              </a:rPr>
              <a:t> antibiotics are specific inhibitors of bacterial cell wall </a:t>
            </a:r>
          </a:p>
          <a:p>
            <a:r>
              <a:rPr lang="en-US" sz="2400" dirty="0">
                <a:solidFill>
                  <a:schemeClr val="bg1"/>
                </a:solidFill>
              </a:rPr>
              <a:t>    (peptidoglycan) synthesis.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686800" cy="5632311"/>
          </a:xfrm>
          <a:prstGeom prst="rect">
            <a:avLst/>
          </a:prstGeom>
        </p:spPr>
        <p:txBody>
          <a:bodyPr wrap="square">
            <a:spAutoFit/>
          </a:bodyPr>
          <a:lstStyle/>
          <a:p>
            <a:pPr lvl="0">
              <a:buFont typeface="Arial" pitchFamily="34" charset="0"/>
              <a:buChar char="•"/>
            </a:pPr>
            <a:r>
              <a:rPr lang="en-US" sz="2400" dirty="0">
                <a:solidFill>
                  <a:prstClr val="black"/>
                </a:solidFill>
              </a:rPr>
              <a:t>  They combine specifically with the so-called penicillin-binding </a:t>
            </a:r>
          </a:p>
          <a:p>
            <a:pPr lvl="0"/>
            <a:r>
              <a:rPr lang="en-US" sz="2400" dirty="0">
                <a:solidFill>
                  <a:prstClr val="black"/>
                </a:solidFill>
              </a:rPr>
              <a:t>    protein (PBP) of the bacterial cell and, by inhibiting the enzyme   </a:t>
            </a:r>
          </a:p>
          <a:p>
            <a:pPr lvl="0"/>
            <a:r>
              <a:rPr lang="en-US" sz="2400" dirty="0">
                <a:solidFill>
                  <a:prstClr val="black"/>
                </a:solidFill>
              </a:rPr>
              <a:t>    activity of this protein, bring about cell death. </a:t>
            </a:r>
          </a:p>
          <a:p>
            <a:pPr lvl="0">
              <a:buFont typeface="Arial" pitchFamily="34" charset="0"/>
              <a:buChar char="•"/>
            </a:pPr>
            <a:r>
              <a:rPr lang="en-US" sz="2400" dirty="0">
                <a:solidFill>
                  <a:prstClr val="black"/>
                </a:solidFill>
              </a:rPr>
              <a:t>   In </a:t>
            </a:r>
            <a:r>
              <a:rPr lang="en-US" sz="2400" i="1" dirty="0">
                <a:solidFill>
                  <a:prstClr val="black"/>
                </a:solidFill>
              </a:rPr>
              <a:t>E. coli </a:t>
            </a:r>
            <a:r>
              <a:rPr lang="en-US" sz="2400" dirty="0">
                <a:solidFill>
                  <a:prstClr val="black"/>
                </a:solidFill>
              </a:rPr>
              <a:t>it has been shown that PBP1a and 1b are   </a:t>
            </a:r>
          </a:p>
          <a:p>
            <a:pPr lvl="0"/>
            <a:r>
              <a:rPr lang="en-US" sz="2400" dirty="0">
                <a:solidFill>
                  <a:prstClr val="black"/>
                </a:solidFill>
              </a:rPr>
              <a:t>     transpeptidases involved in the cross-linking of the peptidoglycan. </a:t>
            </a:r>
            <a:r>
              <a:rPr lang="en-US" sz="2400" b="1" dirty="0">
                <a:solidFill>
                  <a:srgbClr val="FF0000"/>
                </a:solidFill>
              </a:rPr>
              <a:t>Chemical structure </a:t>
            </a:r>
          </a:p>
          <a:p>
            <a:pPr lvl="0">
              <a:buFont typeface="Arial" pitchFamily="34" charset="0"/>
              <a:buChar char="•"/>
            </a:pPr>
            <a:r>
              <a:rPr lang="en-US" sz="2400" dirty="0">
                <a:solidFill>
                  <a:prstClr val="black"/>
                </a:solidFill>
              </a:rPr>
              <a:t>  The basic structure of the penicillins is 6-aminopenicillanic acid (6-</a:t>
            </a:r>
          </a:p>
          <a:p>
            <a:pPr lvl="0"/>
            <a:r>
              <a:rPr lang="en-US" sz="2400" dirty="0">
                <a:solidFill>
                  <a:prstClr val="black"/>
                </a:solidFill>
              </a:rPr>
              <a:t>    APA), which consists of a thiazolidine ring with a condensed B-</a:t>
            </a:r>
          </a:p>
          <a:p>
            <a:pPr lvl="0"/>
            <a:r>
              <a:rPr lang="en-US" sz="2400" dirty="0">
                <a:solidFill>
                  <a:prstClr val="black"/>
                </a:solidFill>
              </a:rPr>
              <a:t>    </a:t>
            </a:r>
            <a:r>
              <a:rPr lang="en-US" sz="2400" dirty="0" err="1">
                <a:solidFill>
                  <a:prstClr val="black"/>
                </a:solidFill>
              </a:rPr>
              <a:t>lactam</a:t>
            </a:r>
            <a:r>
              <a:rPr lang="en-US" sz="2400" dirty="0">
                <a:solidFill>
                  <a:prstClr val="black"/>
                </a:solidFill>
              </a:rPr>
              <a:t> ring. </a:t>
            </a:r>
          </a:p>
          <a:p>
            <a:pPr lvl="0">
              <a:buFont typeface="Arial" pitchFamily="34" charset="0"/>
              <a:buChar char="•"/>
            </a:pPr>
            <a:r>
              <a:rPr lang="en-US" sz="2400" dirty="0">
                <a:solidFill>
                  <a:prstClr val="black"/>
                </a:solidFill>
              </a:rPr>
              <a:t>  The 6-APA carries a variable </a:t>
            </a:r>
            <a:r>
              <a:rPr lang="en-US" sz="2400" dirty="0" err="1">
                <a:solidFill>
                  <a:prstClr val="black"/>
                </a:solidFill>
              </a:rPr>
              <a:t>acyl</a:t>
            </a:r>
            <a:r>
              <a:rPr lang="en-US" sz="2400" dirty="0">
                <a:solidFill>
                  <a:prstClr val="black"/>
                </a:solidFill>
              </a:rPr>
              <a:t> moiety in position 6, as illustrated </a:t>
            </a:r>
          </a:p>
          <a:p>
            <a:pPr lvl="0"/>
            <a:r>
              <a:rPr lang="en-US" sz="2400" dirty="0">
                <a:solidFill>
                  <a:prstClr val="black"/>
                </a:solidFill>
              </a:rPr>
              <a:t>    in Figure. If the penicillin fermentation is carried out without </a:t>
            </a:r>
          </a:p>
          <a:p>
            <a:pPr lvl="0"/>
            <a:r>
              <a:rPr lang="en-US" sz="2400" dirty="0">
                <a:solidFill>
                  <a:prstClr val="black"/>
                </a:solidFill>
              </a:rPr>
              <a:t>    addition of side-chain precursors, the natural penicillins are </a:t>
            </a:r>
          </a:p>
          <a:p>
            <a:pPr lvl="0"/>
            <a:r>
              <a:rPr lang="en-US" sz="2400" dirty="0">
                <a:solidFill>
                  <a:prstClr val="black"/>
                </a:solidFill>
              </a:rPr>
              <a:t>    produced. From this mixture, only benzylpenicillin is therapeu </a:t>
            </a:r>
          </a:p>
          <a:p>
            <a:pPr lvl="0"/>
            <a:r>
              <a:rPr lang="en-US" sz="2400" dirty="0">
                <a:solidFill>
                  <a:prstClr val="black"/>
                </a:solidFill>
              </a:rPr>
              <a:t>    </a:t>
            </a:r>
            <a:r>
              <a:rPr lang="en-US" sz="2400" dirty="0" err="1">
                <a:solidFill>
                  <a:prstClr val="black"/>
                </a:solidFill>
              </a:rPr>
              <a:t>tically</a:t>
            </a:r>
            <a:r>
              <a:rPr lang="en-US" sz="2400" dirty="0">
                <a:solidFill>
                  <a:prstClr val="black"/>
                </a:solidFill>
              </a:rPr>
              <a:t> useful; the other compounds must be removed at the </a:t>
            </a:r>
          </a:p>
          <a:p>
            <a:pPr lvl="0"/>
            <a:r>
              <a:rPr lang="en-US" sz="2400" dirty="0">
                <a:solidFill>
                  <a:prstClr val="black"/>
                </a:solidFill>
              </a:rPr>
              <a:t>    product recovery stage.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6370975"/>
          </a:xfrm>
          <a:prstGeom prst="rect">
            <a:avLst/>
          </a:prstGeom>
        </p:spPr>
        <p:txBody>
          <a:bodyPr wrap="square">
            <a:spAutoFit/>
          </a:bodyPr>
          <a:lstStyle/>
          <a:p>
            <a:pPr lvl="0">
              <a:buFont typeface="Arial" pitchFamily="34" charset="0"/>
              <a:buChar char="•"/>
            </a:pPr>
            <a:r>
              <a:rPr lang="en-US" sz="2400" dirty="0">
                <a:solidFill>
                  <a:prstClr val="black"/>
                </a:solidFill>
              </a:rPr>
              <a:t>  The fermentation can be better controlled by adding a side-chain </a:t>
            </a:r>
          </a:p>
          <a:p>
            <a:pPr lvl="0"/>
            <a:r>
              <a:rPr lang="en-US" sz="2400" dirty="0">
                <a:solidFill>
                  <a:prstClr val="black"/>
                </a:solidFill>
              </a:rPr>
              <a:t>    precursor, so that only one desired penicillin is produced. </a:t>
            </a:r>
          </a:p>
          <a:p>
            <a:pPr lvl="0">
              <a:buFont typeface="Arial" pitchFamily="34" charset="0"/>
              <a:buChar char="•"/>
            </a:pPr>
            <a:r>
              <a:rPr lang="en-US" sz="2400" dirty="0">
                <a:solidFill>
                  <a:prstClr val="black"/>
                </a:solidFill>
              </a:rPr>
              <a:t>  Over 100 biosynthetic penicillins have been produced in this way. </a:t>
            </a:r>
          </a:p>
          <a:p>
            <a:pPr lvl="0">
              <a:buFont typeface="Arial" pitchFamily="34" charset="0"/>
              <a:buChar char="•"/>
            </a:pPr>
            <a:r>
              <a:rPr lang="en-US" sz="2400" dirty="0">
                <a:solidFill>
                  <a:prstClr val="black"/>
                </a:solidFill>
              </a:rPr>
              <a:t>  In commercial processes, however, only penicillin G, penicillin V, </a:t>
            </a:r>
          </a:p>
          <a:p>
            <a:pPr lvl="0"/>
            <a:r>
              <a:rPr lang="en-US" sz="2400" dirty="0">
                <a:solidFill>
                  <a:prstClr val="black"/>
                </a:solidFill>
              </a:rPr>
              <a:t>    and very limited amounts of penicillin O have been produced. </a:t>
            </a:r>
          </a:p>
          <a:p>
            <a:pPr lvl="0">
              <a:buFont typeface="Arial" pitchFamily="34" charset="0"/>
              <a:buChar char="•"/>
            </a:pPr>
            <a:r>
              <a:rPr lang="en-US" sz="2400" dirty="0">
                <a:solidFill>
                  <a:prstClr val="black"/>
                </a:solidFill>
              </a:rPr>
              <a:t>  In order to produce semisynthetic penicillins, penicillin G (some- </a:t>
            </a:r>
          </a:p>
          <a:p>
            <a:pPr lvl="0"/>
            <a:r>
              <a:rPr lang="en-US" sz="2400" dirty="0">
                <a:solidFill>
                  <a:prstClr val="black"/>
                </a:solidFill>
              </a:rPr>
              <a:t>    times penicillin V is used instead) is chemically or enzymatically </a:t>
            </a:r>
          </a:p>
          <a:p>
            <a:pPr lvl="0"/>
            <a:r>
              <a:rPr lang="en-US" sz="2400" dirty="0">
                <a:solidFill>
                  <a:prstClr val="black"/>
                </a:solidFill>
              </a:rPr>
              <a:t>    split to form 6-APA, which is chemically recycled to make yet </a:t>
            </a:r>
          </a:p>
          <a:p>
            <a:pPr lvl="0"/>
            <a:r>
              <a:rPr lang="en-US" sz="2400" dirty="0">
                <a:solidFill>
                  <a:prstClr val="black"/>
                </a:solidFill>
              </a:rPr>
              <a:t>    another penicillin derivative. </a:t>
            </a:r>
          </a:p>
          <a:p>
            <a:pPr lvl="0">
              <a:buFont typeface="Arial" pitchFamily="34" charset="0"/>
              <a:buChar char="•"/>
            </a:pPr>
            <a:r>
              <a:rPr lang="en-US" sz="2400" dirty="0">
                <a:solidFill>
                  <a:prstClr val="black"/>
                </a:solidFill>
              </a:rPr>
              <a:t>  Due their improved characteristics (acid stability, resistance to </a:t>
            </a:r>
          </a:p>
          <a:p>
            <a:pPr lvl="0"/>
            <a:r>
              <a:rPr lang="en-US" sz="2400" dirty="0">
                <a:solidFill>
                  <a:prstClr val="black"/>
                </a:solidFill>
              </a:rPr>
              <a:t>    plasmid or chromosomally coded B- lactamases, expanded </a:t>
            </a:r>
          </a:p>
          <a:p>
            <a:pPr lvl="0"/>
            <a:r>
              <a:rPr lang="en-US" sz="2400" dirty="0">
                <a:solidFill>
                  <a:prstClr val="black"/>
                </a:solidFill>
              </a:rPr>
              <a:t>    antimicrobial effectiveness), semisynthetic penicillins have come </a:t>
            </a:r>
          </a:p>
          <a:p>
            <a:pPr lvl="0"/>
            <a:r>
              <a:rPr lang="en-US" sz="2400" dirty="0">
                <a:solidFill>
                  <a:prstClr val="black"/>
                </a:solidFill>
              </a:rPr>
              <a:t>    to be extensively used in therapy.</a:t>
            </a:r>
          </a:p>
          <a:p>
            <a:pPr lvl="0">
              <a:buFont typeface="Arial" pitchFamily="34" charset="0"/>
              <a:buChar char="•"/>
            </a:pPr>
            <a:r>
              <a:rPr lang="en-US" sz="2400" dirty="0">
                <a:solidFill>
                  <a:prstClr val="black"/>
                </a:solidFill>
              </a:rPr>
              <a:t>  About 38% of the penicillins produced commercially are used in </a:t>
            </a:r>
          </a:p>
          <a:p>
            <a:pPr lvl="0"/>
            <a:r>
              <a:rPr lang="en-US" sz="2400" dirty="0">
                <a:solidFill>
                  <a:prstClr val="black"/>
                </a:solidFill>
              </a:rPr>
              <a:t>    human medicine, 12% in veterinary medicine, and 43% are used </a:t>
            </a:r>
          </a:p>
          <a:p>
            <a:pPr lvl="0"/>
            <a:r>
              <a:rPr lang="en-US" sz="2400" dirty="0">
                <a:solidFill>
                  <a:prstClr val="black"/>
                </a:solidFill>
              </a:rPr>
              <a:t>    as starting materials for the production of semisynthetic </a:t>
            </a:r>
          </a:p>
          <a:p>
            <a:pPr lvl="0"/>
            <a:r>
              <a:rPr lang="en-US" sz="2400" dirty="0">
                <a:solidFill>
                  <a:prstClr val="black"/>
                </a:solidFill>
              </a:rPr>
              <a:t>    penicillins.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6370975"/>
          </a:xfrm>
          <a:prstGeom prst="rect">
            <a:avLst/>
          </a:prstGeom>
        </p:spPr>
        <p:txBody>
          <a:bodyPr wrap="square">
            <a:spAutoFit/>
          </a:bodyPr>
          <a:lstStyle/>
          <a:p>
            <a:pPr>
              <a:buFont typeface="Arial" pitchFamily="34" charset="0"/>
              <a:buChar char="•"/>
            </a:pPr>
            <a:r>
              <a:rPr lang="en-US" sz="2400" dirty="0">
                <a:solidFill>
                  <a:prstClr val="black"/>
                </a:solidFill>
              </a:rPr>
              <a:t>  In the early 1980's, world-wide production of penicillins </a:t>
            </a:r>
          </a:p>
          <a:p>
            <a:r>
              <a:rPr lang="en-US" sz="2400" dirty="0">
                <a:solidFill>
                  <a:prstClr val="black"/>
                </a:solidFill>
              </a:rPr>
              <a:t>    amounted to 12,000 tons, an exceedingly large amount </a:t>
            </a:r>
          </a:p>
          <a:p>
            <a:r>
              <a:rPr lang="en-US" sz="2400" dirty="0">
                <a:solidFill>
                  <a:prstClr val="black"/>
                </a:solidFill>
              </a:rPr>
              <a:t>    considering how highly active these agents are. </a:t>
            </a:r>
          </a:p>
          <a:p>
            <a:r>
              <a:rPr lang="en-US" sz="2400" b="1" dirty="0">
                <a:solidFill>
                  <a:srgbClr val="FF0000"/>
                </a:solidFill>
              </a:rPr>
              <a:t>Biosynthesis and regulation </a:t>
            </a:r>
          </a:p>
          <a:p>
            <a:pPr>
              <a:buFont typeface="Arial" pitchFamily="34" charset="0"/>
              <a:buChar char="•"/>
            </a:pPr>
            <a:r>
              <a:rPr lang="en-US" sz="2400" dirty="0">
                <a:solidFill>
                  <a:prstClr val="black"/>
                </a:solidFill>
              </a:rPr>
              <a:t>  The B-</a:t>
            </a:r>
            <a:r>
              <a:rPr lang="en-US" sz="2400" dirty="0" err="1">
                <a:solidFill>
                  <a:prstClr val="black"/>
                </a:solidFill>
              </a:rPr>
              <a:t>lactam</a:t>
            </a:r>
            <a:r>
              <a:rPr lang="en-US" sz="2400" dirty="0">
                <a:solidFill>
                  <a:prstClr val="black"/>
                </a:solidFill>
              </a:rPr>
              <a:t>-</a:t>
            </a:r>
            <a:r>
              <a:rPr lang="en-US" sz="2400" dirty="0" err="1">
                <a:solidFill>
                  <a:prstClr val="black"/>
                </a:solidFill>
              </a:rPr>
              <a:t>thia</a:t>
            </a:r>
            <a:r>
              <a:rPr lang="en-US" sz="2400" dirty="0">
                <a:solidFill>
                  <a:prstClr val="black"/>
                </a:solidFill>
              </a:rPr>
              <a:t> zolidine ring of penicillin is constructed from L </a:t>
            </a:r>
          </a:p>
          <a:p>
            <a:r>
              <a:rPr lang="en-US" sz="2400" dirty="0">
                <a:solidFill>
                  <a:prstClr val="black"/>
                </a:solidFill>
              </a:rPr>
              <a:t>   cysteine and L-</a:t>
            </a:r>
            <a:r>
              <a:rPr lang="en-US" sz="2400" dirty="0" err="1">
                <a:solidFill>
                  <a:prstClr val="black"/>
                </a:solidFill>
              </a:rPr>
              <a:t>valine</a:t>
            </a:r>
            <a:r>
              <a:rPr lang="en-US" sz="2400" dirty="0">
                <a:solidFill>
                  <a:prstClr val="black"/>
                </a:solidFill>
              </a:rPr>
              <a:t>. </a:t>
            </a:r>
          </a:p>
          <a:p>
            <a:pPr>
              <a:buFont typeface="Arial" pitchFamily="34" charset="0"/>
              <a:buChar char="•"/>
            </a:pPr>
            <a:r>
              <a:rPr lang="en-US" sz="2400" dirty="0">
                <a:solidFill>
                  <a:prstClr val="black"/>
                </a:solidFill>
              </a:rPr>
              <a:t>  Biosynthesis occurs in a non ribosomal process by means of a </a:t>
            </a:r>
          </a:p>
          <a:p>
            <a:r>
              <a:rPr lang="en-US" sz="2400" dirty="0">
                <a:solidFill>
                  <a:prstClr val="black"/>
                </a:solidFill>
              </a:rPr>
              <a:t>   </a:t>
            </a:r>
            <a:r>
              <a:rPr lang="en-US" sz="2400" dirty="0" err="1">
                <a:solidFill>
                  <a:prstClr val="black"/>
                </a:solidFill>
              </a:rPr>
              <a:t>dipeptide</a:t>
            </a:r>
            <a:r>
              <a:rPr lang="en-US" sz="2400" dirty="0">
                <a:solidFill>
                  <a:prstClr val="black"/>
                </a:solidFill>
              </a:rPr>
              <a:t> composed of L-</a:t>
            </a:r>
            <a:r>
              <a:rPr lang="el-GR" sz="2400" dirty="0">
                <a:solidFill>
                  <a:prstClr val="black"/>
                </a:solidFill>
              </a:rPr>
              <a:t>α</a:t>
            </a:r>
            <a:r>
              <a:rPr lang="en-US" sz="2400" dirty="0">
                <a:solidFill>
                  <a:prstClr val="black"/>
                </a:solidFill>
              </a:rPr>
              <a:t>- aminoadipic acid (L-</a:t>
            </a:r>
            <a:r>
              <a:rPr lang="el-GR" sz="2400" dirty="0">
                <a:solidFill>
                  <a:prstClr val="black"/>
                </a:solidFill>
              </a:rPr>
              <a:t> α </a:t>
            </a:r>
            <a:r>
              <a:rPr lang="en-US" sz="2400" dirty="0">
                <a:solidFill>
                  <a:prstClr val="black"/>
                </a:solidFill>
              </a:rPr>
              <a:t>-AAA) and L-</a:t>
            </a:r>
          </a:p>
          <a:p>
            <a:r>
              <a:rPr lang="en-US" sz="2400" dirty="0">
                <a:solidFill>
                  <a:prstClr val="black"/>
                </a:solidFill>
              </a:rPr>
              <a:t>   cysteine or a breakdown product of </a:t>
            </a:r>
            <a:r>
              <a:rPr lang="en-US" sz="2400" dirty="0" err="1">
                <a:solidFill>
                  <a:prstClr val="black"/>
                </a:solidFill>
              </a:rPr>
              <a:t>cystathionine</a:t>
            </a:r>
            <a:r>
              <a:rPr lang="en-US" sz="2400" dirty="0">
                <a:solidFill>
                  <a:prstClr val="black"/>
                </a:solidFill>
              </a:rPr>
              <a:t>. </a:t>
            </a:r>
          </a:p>
          <a:p>
            <a:pPr>
              <a:buFont typeface="Arial" pitchFamily="34" charset="0"/>
              <a:buChar char="•"/>
            </a:pPr>
            <a:r>
              <a:rPr lang="en-US" sz="2400" dirty="0">
                <a:solidFill>
                  <a:prstClr val="black"/>
                </a:solidFill>
              </a:rPr>
              <a:t>  Subsequently, L-</a:t>
            </a:r>
            <a:r>
              <a:rPr lang="en-US" sz="2400" dirty="0" err="1">
                <a:solidFill>
                  <a:prstClr val="black"/>
                </a:solidFill>
              </a:rPr>
              <a:t>valine</a:t>
            </a:r>
            <a:r>
              <a:rPr lang="en-US" sz="2400" dirty="0">
                <a:solidFill>
                  <a:prstClr val="black"/>
                </a:solidFill>
              </a:rPr>
              <a:t> is connected via an epimerization </a:t>
            </a:r>
          </a:p>
          <a:p>
            <a:r>
              <a:rPr lang="en-US" sz="2400" dirty="0">
                <a:solidFill>
                  <a:prstClr val="black"/>
                </a:solidFill>
              </a:rPr>
              <a:t>    reaction, resulting in the formation of the </a:t>
            </a:r>
            <a:r>
              <a:rPr lang="en-US" sz="2400" dirty="0" err="1">
                <a:solidFill>
                  <a:prstClr val="black"/>
                </a:solidFill>
              </a:rPr>
              <a:t>tripeptide</a:t>
            </a:r>
            <a:r>
              <a:rPr lang="en-US" sz="2400" dirty="0">
                <a:solidFill>
                  <a:prstClr val="black"/>
                </a:solidFill>
              </a:rPr>
              <a:t> </a:t>
            </a:r>
            <a:r>
              <a:rPr lang="el-GR" sz="2400" dirty="0">
                <a:solidFill>
                  <a:prstClr val="black"/>
                </a:solidFill>
              </a:rPr>
              <a:t>δ</a:t>
            </a:r>
            <a:r>
              <a:rPr lang="en-US" sz="2400" dirty="0">
                <a:solidFill>
                  <a:prstClr val="black"/>
                </a:solidFill>
              </a:rPr>
              <a:t>-(L-</a:t>
            </a:r>
            <a:r>
              <a:rPr lang="el-GR" sz="2400" dirty="0">
                <a:solidFill>
                  <a:prstClr val="black"/>
                </a:solidFill>
              </a:rPr>
              <a:t> α </a:t>
            </a:r>
            <a:r>
              <a:rPr lang="en-US" sz="2400" dirty="0">
                <a:solidFill>
                  <a:prstClr val="black"/>
                </a:solidFill>
              </a:rPr>
              <a:t>-</a:t>
            </a:r>
          </a:p>
          <a:p>
            <a:r>
              <a:rPr lang="en-US" sz="2400" dirty="0">
                <a:solidFill>
                  <a:prstClr val="black"/>
                </a:solidFill>
              </a:rPr>
              <a:t>    aminoadipyl)- cysteinyl-D-</a:t>
            </a:r>
            <a:r>
              <a:rPr lang="en-US" sz="2400" dirty="0" err="1">
                <a:solidFill>
                  <a:prstClr val="black"/>
                </a:solidFill>
              </a:rPr>
              <a:t>valine</a:t>
            </a:r>
            <a:r>
              <a:rPr lang="en-US" sz="2400" dirty="0">
                <a:solidFill>
                  <a:prstClr val="black"/>
                </a:solidFill>
              </a:rPr>
              <a:t>. </a:t>
            </a:r>
          </a:p>
          <a:p>
            <a:pPr>
              <a:buFont typeface="Arial" pitchFamily="34" charset="0"/>
              <a:buChar char="•"/>
            </a:pPr>
            <a:r>
              <a:rPr lang="en-US" sz="2400" dirty="0">
                <a:solidFill>
                  <a:prstClr val="black"/>
                </a:solidFill>
              </a:rPr>
              <a:t>  The first product of the </a:t>
            </a:r>
            <a:r>
              <a:rPr lang="en-US" sz="2400" dirty="0" err="1">
                <a:solidFill>
                  <a:prstClr val="black"/>
                </a:solidFill>
              </a:rPr>
              <a:t>cyclization</a:t>
            </a:r>
            <a:r>
              <a:rPr lang="en-US" sz="2400" dirty="0">
                <a:solidFill>
                  <a:prstClr val="black"/>
                </a:solidFill>
              </a:rPr>
              <a:t> of the </a:t>
            </a:r>
            <a:r>
              <a:rPr lang="en-US" sz="2400" dirty="0" err="1">
                <a:solidFill>
                  <a:prstClr val="black"/>
                </a:solidFill>
              </a:rPr>
              <a:t>tripeptide</a:t>
            </a:r>
            <a:r>
              <a:rPr lang="en-US" sz="2400" dirty="0">
                <a:solidFill>
                  <a:prstClr val="black"/>
                </a:solidFill>
              </a:rPr>
              <a:t> which can be </a:t>
            </a:r>
          </a:p>
          <a:p>
            <a:r>
              <a:rPr lang="en-US" sz="2400" dirty="0">
                <a:solidFill>
                  <a:prstClr val="black"/>
                </a:solidFill>
              </a:rPr>
              <a:t>    isolated is isopenicillin N, but the biochemical reactions leading </a:t>
            </a:r>
          </a:p>
          <a:p>
            <a:r>
              <a:rPr lang="en-US" sz="2400" dirty="0">
                <a:solidFill>
                  <a:prstClr val="black"/>
                </a:solidFill>
              </a:rPr>
              <a:t>    to this intermediate are not understood. Benzylpenicillin is   </a:t>
            </a:r>
          </a:p>
          <a:p>
            <a:r>
              <a:rPr lang="en-US" sz="2400" dirty="0">
                <a:solidFill>
                  <a:prstClr val="black"/>
                </a:solidFill>
              </a:rPr>
              <a:t>    produced in the exchange of L-</a:t>
            </a:r>
            <a:r>
              <a:rPr lang="el-GR" sz="2400" dirty="0">
                <a:solidFill>
                  <a:prstClr val="black"/>
                </a:solidFill>
              </a:rPr>
              <a:t> α </a:t>
            </a:r>
            <a:r>
              <a:rPr lang="en-US" sz="2400" dirty="0">
                <a:solidFill>
                  <a:prstClr val="black"/>
                </a:solidFill>
              </a:rPr>
              <a:t>-AAA with activated </a:t>
            </a:r>
          </a:p>
          <a:p>
            <a:r>
              <a:rPr lang="en-US" sz="2400" dirty="0">
                <a:solidFill>
                  <a:prstClr val="black"/>
                </a:solidFill>
              </a:rPr>
              <a:t>    </a:t>
            </a:r>
            <a:r>
              <a:rPr lang="en-US" sz="2400" dirty="0" err="1">
                <a:solidFill>
                  <a:prstClr val="black"/>
                </a:solidFill>
              </a:rPr>
              <a:t>phenylacetic</a:t>
            </a:r>
            <a:r>
              <a:rPr lang="en-US" sz="2400" dirty="0">
                <a:solidFill>
                  <a:prstClr val="black"/>
                </a:solidFill>
              </a:rPr>
              <a:t> acid.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5632311"/>
          </a:xfrm>
          <a:prstGeom prst="rect">
            <a:avLst/>
          </a:prstGeom>
        </p:spPr>
        <p:txBody>
          <a:bodyPr wrap="square">
            <a:spAutoFit/>
          </a:bodyPr>
          <a:lstStyle/>
          <a:p>
            <a:pPr>
              <a:buFont typeface="Arial" pitchFamily="34" charset="0"/>
              <a:buChar char="•"/>
            </a:pPr>
            <a:r>
              <a:rPr lang="en-US" sz="2400" dirty="0">
                <a:solidFill>
                  <a:prstClr val="black"/>
                </a:solidFill>
              </a:rPr>
              <a:t>  6-APA, which is not an intermediary product of biosynthesis, is </a:t>
            </a:r>
          </a:p>
          <a:p>
            <a:r>
              <a:rPr lang="en-US" sz="2400" dirty="0">
                <a:solidFill>
                  <a:prstClr val="black"/>
                </a:solidFill>
              </a:rPr>
              <a:t>    excreted in the absence of a side chain precursor.</a:t>
            </a:r>
          </a:p>
          <a:p>
            <a:pPr>
              <a:buFont typeface="Arial" pitchFamily="34" charset="0"/>
              <a:buChar char="•"/>
            </a:pPr>
            <a:r>
              <a:rPr lang="en-US" sz="2400" dirty="0">
                <a:solidFill>
                  <a:prstClr val="black"/>
                </a:solidFill>
              </a:rPr>
              <a:t>  Several regulatory mechanisms are known in penicillin </a:t>
            </a:r>
          </a:p>
          <a:p>
            <a:r>
              <a:rPr lang="en-US" sz="2400" dirty="0">
                <a:solidFill>
                  <a:prstClr val="black"/>
                </a:solidFill>
              </a:rPr>
              <a:t>    biosynthesis. The amino acid lysine is synthesized from a </a:t>
            </a:r>
          </a:p>
          <a:p>
            <a:r>
              <a:rPr lang="en-US" sz="2400" dirty="0">
                <a:solidFill>
                  <a:prstClr val="black"/>
                </a:solidFill>
              </a:rPr>
              <a:t>    pathway that involves L-</a:t>
            </a:r>
            <a:r>
              <a:rPr lang="el-GR" sz="2400" dirty="0">
                <a:solidFill>
                  <a:prstClr val="black"/>
                </a:solidFill>
              </a:rPr>
              <a:t> α</a:t>
            </a:r>
            <a:r>
              <a:rPr lang="en-US" sz="2400" dirty="0">
                <a:solidFill>
                  <a:prstClr val="black"/>
                </a:solidFill>
              </a:rPr>
              <a:t>- aminoadipic acid, so that penicillin </a:t>
            </a:r>
          </a:p>
          <a:p>
            <a:r>
              <a:rPr lang="en-US" sz="2400" dirty="0">
                <a:solidFill>
                  <a:prstClr val="black"/>
                </a:solidFill>
              </a:rPr>
              <a:t>    and lysine share a common branched biosynthetic pathway. </a:t>
            </a:r>
          </a:p>
          <a:p>
            <a:pPr>
              <a:buFont typeface="Arial" pitchFamily="34" charset="0"/>
              <a:buChar char="•"/>
            </a:pPr>
            <a:r>
              <a:rPr lang="en-US" sz="2400" dirty="0">
                <a:solidFill>
                  <a:prstClr val="black"/>
                </a:solidFill>
              </a:rPr>
              <a:t>   Lysine inhibits penicillin synthesis because it is a feedback </a:t>
            </a:r>
          </a:p>
          <a:p>
            <a:r>
              <a:rPr lang="en-US" sz="2400" dirty="0">
                <a:solidFill>
                  <a:prstClr val="black"/>
                </a:solidFill>
              </a:rPr>
              <a:t>     inhibitor of homocitrate synthase, an enzyme involved in L-</a:t>
            </a:r>
            <a:r>
              <a:rPr lang="el-GR" sz="2400" dirty="0">
                <a:solidFill>
                  <a:prstClr val="black"/>
                </a:solidFill>
              </a:rPr>
              <a:t> α </a:t>
            </a:r>
            <a:r>
              <a:rPr lang="en-US" sz="2400" dirty="0">
                <a:solidFill>
                  <a:prstClr val="black"/>
                </a:solidFill>
              </a:rPr>
              <a:t>–</a:t>
            </a:r>
          </a:p>
          <a:p>
            <a:r>
              <a:rPr lang="en-US" sz="2400" dirty="0">
                <a:solidFill>
                  <a:prstClr val="black"/>
                </a:solidFill>
              </a:rPr>
              <a:t>     AAA synthesis. If L-</a:t>
            </a:r>
            <a:r>
              <a:rPr lang="el-GR" sz="2400" dirty="0">
                <a:solidFill>
                  <a:prstClr val="black"/>
                </a:solidFill>
              </a:rPr>
              <a:t> α</a:t>
            </a:r>
            <a:r>
              <a:rPr lang="en-US" sz="2400" dirty="0">
                <a:solidFill>
                  <a:prstClr val="black"/>
                </a:solidFill>
              </a:rPr>
              <a:t>- AAA is deficient, penicillin cannot be </a:t>
            </a:r>
          </a:p>
          <a:p>
            <a:r>
              <a:rPr lang="en-US" sz="2400" dirty="0">
                <a:solidFill>
                  <a:prstClr val="black"/>
                </a:solidFill>
              </a:rPr>
              <a:t>     synthesized. However, feedback regulation by lysine does not </a:t>
            </a:r>
          </a:p>
          <a:p>
            <a:r>
              <a:rPr lang="en-US" sz="2400" dirty="0">
                <a:solidFill>
                  <a:prstClr val="black"/>
                </a:solidFill>
              </a:rPr>
              <a:t>     seem to be a rate-limiting step in penicillin biosynthesis. </a:t>
            </a:r>
          </a:p>
          <a:p>
            <a:pPr>
              <a:buFont typeface="Arial" pitchFamily="34" charset="0"/>
              <a:buChar char="•"/>
            </a:pPr>
            <a:r>
              <a:rPr lang="en-US" sz="2400" dirty="0">
                <a:solidFill>
                  <a:prstClr val="black"/>
                </a:solidFill>
              </a:rPr>
              <a:t>  Penicillin biosynthesis is affected by phosphate concentration and </a:t>
            </a:r>
          </a:p>
          <a:p>
            <a:r>
              <a:rPr lang="en-US" sz="2400" dirty="0">
                <a:solidFill>
                  <a:prstClr val="black"/>
                </a:solidFill>
              </a:rPr>
              <a:t>    also shows a distinct catabolite repression by glucose, in addition </a:t>
            </a:r>
          </a:p>
          <a:p>
            <a:r>
              <a:rPr lang="en-US" sz="2400" dirty="0">
                <a:solidFill>
                  <a:prstClr val="black"/>
                </a:solidFill>
              </a:rPr>
              <a:t>    to a regulation by concentration of ammonium ion, the latter by </a:t>
            </a:r>
          </a:p>
          <a:p>
            <a:r>
              <a:rPr lang="en-US" sz="2400" dirty="0">
                <a:solidFill>
                  <a:prstClr val="black"/>
                </a:solidFill>
              </a:rPr>
              <a:t>    an unexplained mechanism.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258425"/>
            <a:ext cx="8534400" cy="5262979"/>
          </a:xfrm>
          <a:prstGeom prst="rect">
            <a:avLst/>
          </a:prstGeom>
        </p:spPr>
        <p:txBody>
          <a:bodyPr wrap="square">
            <a:spAutoFit/>
          </a:bodyPr>
          <a:lstStyle/>
          <a:p>
            <a:r>
              <a:rPr lang="en-US" sz="2400" b="1" dirty="0">
                <a:solidFill>
                  <a:srgbClr val="FF0000"/>
                </a:solidFill>
              </a:rPr>
              <a:t>Strain development </a:t>
            </a:r>
          </a:p>
          <a:p>
            <a:pPr>
              <a:buFont typeface="Arial" pitchFamily="34" charset="0"/>
              <a:buChar char="•"/>
            </a:pPr>
            <a:r>
              <a:rPr lang="en-US" sz="2400" dirty="0">
                <a:solidFill>
                  <a:schemeClr val="bg1"/>
                </a:solidFill>
              </a:rPr>
              <a:t>  The penicillin production of Fleming's isolate was about 2 </a:t>
            </a:r>
          </a:p>
          <a:p>
            <a:r>
              <a:rPr lang="en-US" sz="2400" dirty="0">
                <a:solidFill>
                  <a:schemeClr val="bg1"/>
                </a:solidFill>
              </a:rPr>
              <a:t>    International units/ml; today's processes yield a penicillin titer of </a:t>
            </a:r>
          </a:p>
          <a:p>
            <a:r>
              <a:rPr lang="en-US" sz="2400" dirty="0">
                <a:solidFill>
                  <a:schemeClr val="bg1"/>
                </a:solidFill>
              </a:rPr>
              <a:t>    about 85,000 units/ml. This is an increase from 0.0012 g/l to </a:t>
            </a:r>
          </a:p>
          <a:p>
            <a:r>
              <a:rPr lang="en-US" sz="2400" dirty="0">
                <a:solidFill>
                  <a:schemeClr val="bg1"/>
                </a:solidFill>
              </a:rPr>
              <a:t>    about 50 g/1 and well illus traits the value and power of a strain-</a:t>
            </a:r>
          </a:p>
          <a:p>
            <a:r>
              <a:rPr lang="en-US" sz="2400" dirty="0">
                <a:solidFill>
                  <a:schemeClr val="bg1"/>
                </a:solidFill>
              </a:rPr>
              <a:t>    selection program. </a:t>
            </a:r>
          </a:p>
          <a:p>
            <a:pPr>
              <a:buFont typeface="Arial" pitchFamily="34" charset="0"/>
              <a:buChar char="•"/>
            </a:pPr>
            <a:r>
              <a:rPr lang="en-US" sz="2400" dirty="0">
                <a:solidFill>
                  <a:schemeClr val="bg1"/>
                </a:solidFill>
              </a:rPr>
              <a:t>  The initial culture improvement came in 1943 with the isolation </a:t>
            </a:r>
          </a:p>
          <a:p>
            <a:r>
              <a:rPr lang="en-US" sz="2400" dirty="0">
                <a:solidFill>
                  <a:schemeClr val="bg1"/>
                </a:solidFill>
              </a:rPr>
              <a:t>    of </a:t>
            </a:r>
            <a:r>
              <a:rPr lang="en-US" sz="2400" i="1" dirty="0" err="1">
                <a:solidFill>
                  <a:schemeClr val="bg1"/>
                </a:solidFill>
              </a:rPr>
              <a:t>Penicillium</a:t>
            </a:r>
            <a:r>
              <a:rPr lang="en-US" sz="2400" i="1" dirty="0">
                <a:solidFill>
                  <a:schemeClr val="bg1"/>
                </a:solidFill>
              </a:rPr>
              <a:t> chrysogenum </a:t>
            </a:r>
            <a:r>
              <a:rPr lang="en-US" sz="2400" dirty="0">
                <a:solidFill>
                  <a:schemeClr val="bg1"/>
                </a:solidFill>
              </a:rPr>
              <a:t>strain NRRL 1951, This organism was </a:t>
            </a:r>
          </a:p>
          <a:p>
            <a:r>
              <a:rPr lang="en-US" sz="2400" dirty="0">
                <a:solidFill>
                  <a:schemeClr val="bg1"/>
                </a:solidFill>
              </a:rPr>
              <a:t>    better suited for submerged production than the original</a:t>
            </a:r>
          </a:p>
          <a:p>
            <a:r>
              <a:rPr lang="en-US" sz="2400" dirty="0">
                <a:solidFill>
                  <a:schemeClr val="bg1"/>
                </a:solidFill>
              </a:rPr>
              <a:t>    </a:t>
            </a:r>
            <a:r>
              <a:rPr lang="en-US" sz="2400" i="1" dirty="0">
                <a:solidFill>
                  <a:schemeClr val="bg1"/>
                </a:solidFill>
              </a:rPr>
              <a:t>P. notatum</a:t>
            </a:r>
            <a:r>
              <a:rPr lang="en-US" sz="2400" dirty="0">
                <a:solidFill>
                  <a:schemeClr val="bg1"/>
                </a:solidFill>
              </a:rPr>
              <a:t> strain. Through further mutagenesis, strain </a:t>
            </a:r>
            <a:r>
              <a:rPr lang="en-US" sz="2400" dirty="0" err="1">
                <a:solidFill>
                  <a:schemeClr val="bg1"/>
                </a:solidFill>
              </a:rPr>
              <a:t>Wis</a:t>
            </a:r>
            <a:r>
              <a:rPr lang="en-US" sz="2400" dirty="0">
                <a:solidFill>
                  <a:schemeClr val="bg1"/>
                </a:solidFill>
              </a:rPr>
              <a:t> Q 176 </a:t>
            </a:r>
          </a:p>
          <a:p>
            <a:r>
              <a:rPr lang="en-US" sz="2400" dirty="0">
                <a:solidFill>
                  <a:schemeClr val="bg1"/>
                </a:solidFill>
              </a:rPr>
              <a:t>    was isolated, </a:t>
            </a:r>
            <a:r>
              <a:rPr lang="en-US" sz="2400" dirty="0" err="1">
                <a:solidFill>
                  <a:schemeClr val="bg1"/>
                </a:solidFill>
              </a:rPr>
              <a:t>Wis</a:t>
            </a:r>
            <a:r>
              <a:rPr lang="en-US" sz="2400" dirty="0">
                <a:solidFill>
                  <a:schemeClr val="bg1"/>
                </a:solidFill>
              </a:rPr>
              <a:t> Q 176 was adopted by most penicillin  </a:t>
            </a:r>
          </a:p>
          <a:p>
            <a:r>
              <a:rPr lang="en-US" sz="2400" dirty="0">
                <a:solidFill>
                  <a:schemeClr val="bg1"/>
                </a:solidFill>
              </a:rPr>
              <a:t>    manufacturers and was used as the original strain for the various </a:t>
            </a:r>
          </a:p>
          <a:p>
            <a:r>
              <a:rPr lang="en-US" sz="2400" dirty="0">
                <a:solidFill>
                  <a:schemeClr val="bg1"/>
                </a:solidFill>
              </a:rPr>
              <a:t>    commercial strain improvement programs, about which little has </a:t>
            </a:r>
          </a:p>
          <a:p>
            <a:r>
              <a:rPr lang="en-US" sz="2400" dirty="0">
                <a:solidFill>
                  <a:schemeClr val="bg1"/>
                </a:solidFill>
              </a:rPr>
              <a:t>    been published.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193893"/>
            <a:ext cx="8534400" cy="5632311"/>
          </a:xfrm>
          <a:prstGeom prst="rect">
            <a:avLst/>
          </a:prstGeom>
        </p:spPr>
        <p:txBody>
          <a:bodyPr wrap="square">
            <a:spAutoFit/>
          </a:bodyPr>
          <a:lstStyle/>
          <a:p>
            <a:pPr>
              <a:buFont typeface="Arial" pitchFamily="34" charset="0"/>
              <a:buChar char="•"/>
            </a:pPr>
            <a:r>
              <a:rPr lang="en-US" sz="2400" dirty="0">
                <a:solidFill>
                  <a:schemeClr val="bg1"/>
                </a:solidFill>
              </a:rPr>
              <a:t>  Yield increases have been the main objective of strain </a:t>
            </a:r>
          </a:p>
          <a:p>
            <a:r>
              <a:rPr lang="en-US" sz="2400" dirty="0">
                <a:solidFill>
                  <a:schemeClr val="bg1"/>
                </a:solidFill>
              </a:rPr>
              <a:t>    development, but other factors which have an effect on </a:t>
            </a:r>
          </a:p>
          <a:p>
            <a:r>
              <a:rPr lang="en-US" sz="2400" dirty="0">
                <a:solidFill>
                  <a:schemeClr val="bg1"/>
                </a:solidFill>
              </a:rPr>
              <a:t>    fermentation and efficiency of product recovery have also been </a:t>
            </a:r>
          </a:p>
          <a:p>
            <a:r>
              <a:rPr lang="en-US" sz="2400" dirty="0">
                <a:solidFill>
                  <a:schemeClr val="bg1"/>
                </a:solidFill>
              </a:rPr>
              <a:t>    optimized. </a:t>
            </a:r>
          </a:p>
          <a:p>
            <a:pPr>
              <a:buFont typeface="Arial" pitchFamily="34" charset="0"/>
              <a:buChar char="•"/>
            </a:pPr>
            <a:r>
              <a:rPr lang="en-US" sz="2400" dirty="0">
                <a:solidFill>
                  <a:schemeClr val="bg1"/>
                </a:solidFill>
              </a:rPr>
              <a:t>  Until the mid 1960's, the most frequently used mutagens were X-</a:t>
            </a:r>
          </a:p>
          <a:p>
            <a:r>
              <a:rPr lang="en-US" sz="2400" dirty="0">
                <a:solidFill>
                  <a:schemeClr val="bg1"/>
                </a:solidFill>
              </a:rPr>
              <a:t>    rays, methylbis-(8-chloroethyl)amine (nitro gen mustard), and </a:t>
            </a:r>
          </a:p>
          <a:p>
            <a:r>
              <a:rPr lang="en-US" sz="2400" dirty="0">
                <a:solidFill>
                  <a:schemeClr val="bg1"/>
                </a:solidFill>
              </a:rPr>
              <a:t>    short-wave ultraviolet radiation. </a:t>
            </a:r>
          </a:p>
          <a:p>
            <a:pPr>
              <a:buFont typeface="Arial" pitchFamily="34" charset="0"/>
              <a:buChar char="•"/>
            </a:pPr>
            <a:r>
              <a:rPr lang="en-US" sz="2400" dirty="0">
                <a:solidFill>
                  <a:schemeClr val="bg1"/>
                </a:solidFill>
              </a:rPr>
              <a:t>  More recently, nitrosoguanidine, alkylating agents, and nitrite </a:t>
            </a:r>
          </a:p>
          <a:p>
            <a:r>
              <a:rPr lang="en-US" sz="2400" dirty="0">
                <a:solidFill>
                  <a:schemeClr val="bg1"/>
                </a:solidFill>
              </a:rPr>
              <a:t>    have been used as mutagens. </a:t>
            </a:r>
          </a:p>
          <a:p>
            <a:pPr>
              <a:buFont typeface="Arial" pitchFamily="34" charset="0"/>
              <a:buChar char="•"/>
            </a:pPr>
            <a:r>
              <a:rPr lang="en-US" sz="2400" dirty="0">
                <a:solidFill>
                  <a:schemeClr val="bg1"/>
                </a:solidFill>
              </a:rPr>
              <a:t>  The discovery of a parasexual cycle in </a:t>
            </a:r>
            <a:r>
              <a:rPr lang="en-US" sz="2400" i="1" dirty="0">
                <a:solidFill>
                  <a:schemeClr val="bg1"/>
                </a:solidFill>
              </a:rPr>
              <a:t>P. chrysogenum </a:t>
            </a:r>
            <a:r>
              <a:rPr lang="en-US" sz="2400" dirty="0">
                <a:solidFill>
                  <a:schemeClr val="bg1"/>
                </a:solidFill>
              </a:rPr>
              <a:t>provided a </a:t>
            </a:r>
          </a:p>
          <a:p>
            <a:r>
              <a:rPr lang="en-US" sz="2400" dirty="0">
                <a:solidFill>
                  <a:schemeClr val="bg1"/>
                </a:solidFill>
              </a:rPr>
              <a:t>    means of utilizing genetic recombination for strain development. </a:t>
            </a:r>
          </a:p>
          <a:p>
            <a:pPr>
              <a:buFont typeface="Arial" pitchFamily="34" charset="0"/>
              <a:buChar char="•"/>
            </a:pPr>
            <a:r>
              <a:rPr lang="en-US" sz="2400" dirty="0">
                <a:solidFill>
                  <a:schemeClr val="bg1"/>
                </a:solidFill>
              </a:rPr>
              <a:t>  The protoplast fusion technique has opened up a new approach </a:t>
            </a:r>
          </a:p>
          <a:p>
            <a:r>
              <a:rPr lang="en-US" sz="2400" dirty="0">
                <a:solidFill>
                  <a:schemeClr val="bg1"/>
                </a:solidFill>
              </a:rPr>
              <a:t>    to the development of high yielding strains. Yield increases of 8% </a:t>
            </a:r>
          </a:p>
          <a:p>
            <a:r>
              <a:rPr lang="en-US" sz="2400" dirty="0">
                <a:solidFill>
                  <a:schemeClr val="bg1"/>
                </a:solidFill>
              </a:rPr>
              <a:t>    have been obtained over those obtained by mutation and </a:t>
            </a:r>
          </a:p>
          <a:p>
            <a:r>
              <a:rPr lang="en-US" sz="2400" dirty="0">
                <a:solidFill>
                  <a:schemeClr val="bg1"/>
                </a:solidFill>
              </a:rPr>
              <a:t>    selection.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28600" y="304800"/>
            <a:ext cx="8686800" cy="6001643"/>
          </a:xfrm>
          <a:prstGeom prst="rect">
            <a:avLst/>
          </a:prstGeom>
        </p:spPr>
        <p:txBody>
          <a:bodyPr wrap="square">
            <a:spAutoFit/>
          </a:bodyPr>
          <a:lstStyle/>
          <a:p>
            <a:r>
              <a:rPr lang="en-US" sz="2400" b="1" dirty="0">
                <a:solidFill>
                  <a:srgbClr val="FF0000"/>
                </a:solidFill>
              </a:rPr>
              <a:t>Production methods</a:t>
            </a:r>
            <a:r>
              <a:rPr lang="en-US" sz="2400" dirty="0">
                <a:solidFill>
                  <a:schemeClr val="bg1"/>
                </a:solidFill>
              </a:rPr>
              <a:t>. </a:t>
            </a:r>
          </a:p>
          <a:p>
            <a:pPr>
              <a:buFont typeface="Arial" pitchFamily="34" charset="0"/>
              <a:buChar char="•"/>
            </a:pPr>
            <a:r>
              <a:rPr lang="en-US" sz="2400" dirty="0">
                <a:solidFill>
                  <a:schemeClr val="bg1"/>
                </a:solidFill>
              </a:rPr>
              <a:t>  Penicillin G and V are produced using submerged processes in </a:t>
            </a:r>
          </a:p>
          <a:p>
            <a:r>
              <a:rPr lang="en-US" sz="2400" dirty="0">
                <a:solidFill>
                  <a:schemeClr val="bg1"/>
                </a:solidFill>
              </a:rPr>
              <a:t>    40,000 - 200,000 liter fermenters. Due to difficulties with the O</a:t>
            </a:r>
            <a:r>
              <a:rPr lang="en-US" sz="2400" baseline="-25000" dirty="0">
                <a:solidFill>
                  <a:schemeClr val="bg1"/>
                </a:solidFill>
              </a:rPr>
              <a:t>2</a:t>
            </a:r>
            <a:r>
              <a:rPr lang="en-US" sz="2400" dirty="0">
                <a:solidFill>
                  <a:schemeClr val="bg1"/>
                </a:solidFill>
              </a:rPr>
              <a:t> </a:t>
            </a:r>
          </a:p>
          <a:p>
            <a:r>
              <a:rPr lang="en-US" sz="2400" dirty="0">
                <a:solidFill>
                  <a:schemeClr val="bg1"/>
                </a:solidFill>
              </a:rPr>
              <a:t>    supply, larger tanks cannot be employed.</a:t>
            </a:r>
          </a:p>
          <a:p>
            <a:pPr>
              <a:buFont typeface="Arial" pitchFamily="34" charset="0"/>
              <a:buChar char="•"/>
            </a:pPr>
            <a:r>
              <a:rPr lang="en-US" sz="2400" dirty="0">
                <a:solidFill>
                  <a:schemeClr val="bg1"/>
                </a:solidFill>
              </a:rPr>
              <a:t>  Penicillin fermentation is an aerobic process with a volumetric </a:t>
            </a:r>
          </a:p>
          <a:p>
            <a:r>
              <a:rPr lang="en-US" sz="2400" dirty="0">
                <a:solidFill>
                  <a:schemeClr val="bg1"/>
                </a:solidFill>
              </a:rPr>
              <a:t>    oxygen absorption rate of 0.4-0.8 </a:t>
            </a:r>
            <a:r>
              <a:rPr lang="en-US" sz="2400" dirty="0" err="1">
                <a:solidFill>
                  <a:schemeClr val="bg1"/>
                </a:solidFill>
              </a:rPr>
              <a:t>mM</a:t>
            </a:r>
            <a:r>
              <a:rPr lang="en-US" sz="2400" dirty="0">
                <a:solidFill>
                  <a:schemeClr val="bg1"/>
                </a:solidFill>
              </a:rPr>
              <a:t>/min. The required </a:t>
            </a:r>
          </a:p>
          <a:p>
            <a:r>
              <a:rPr lang="en-US" sz="2400" dirty="0">
                <a:solidFill>
                  <a:schemeClr val="bg1"/>
                </a:solidFill>
              </a:rPr>
              <a:t>    aeration rate is between 0.5-1.0 vvm depending on the strain, on </a:t>
            </a:r>
          </a:p>
          <a:p>
            <a:r>
              <a:rPr lang="en-US" sz="2400" dirty="0">
                <a:solidFill>
                  <a:schemeClr val="bg1"/>
                </a:solidFill>
              </a:rPr>
              <a:t>    the bioreactor, and on the impeller system; various turbine </a:t>
            </a:r>
          </a:p>
          <a:p>
            <a:r>
              <a:rPr lang="en-US" sz="2400" dirty="0">
                <a:solidFill>
                  <a:schemeClr val="bg1"/>
                </a:solidFill>
              </a:rPr>
              <a:t>    impellers are used for mixing (120-150 rpm).</a:t>
            </a:r>
            <a:r>
              <a:rPr lang="en-US" sz="2400" dirty="0">
                <a:solidFill>
                  <a:prstClr val="black"/>
                </a:solidFill>
              </a:rPr>
              <a:t> </a:t>
            </a:r>
          </a:p>
          <a:p>
            <a:pPr>
              <a:buFont typeface="Arial" pitchFamily="34" charset="0"/>
              <a:buChar char="•"/>
            </a:pPr>
            <a:r>
              <a:rPr lang="en-US" sz="2400" dirty="0">
                <a:solidFill>
                  <a:prstClr val="black"/>
                </a:solidFill>
              </a:rPr>
              <a:t>  The optimal temperature range is between 25-27°C. </a:t>
            </a:r>
          </a:p>
          <a:p>
            <a:pPr>
              <a:buFont typeface="Arial" pitchFamily="34" charset="0"/>
              <a:buChar char="•"/>
            </a:pPr>
            <a:r>
              <a:rPr lang="en-US" sz="2400" dirty="0">
                <a:solidFill>
                  <a:prstClr val="black"/>
                </a:solidFill>
              </a:rPr>
              <a:t>  The </a:t>
            </a:r>
            <a:r>
              <a:rPr lang="en-US" sz="2400" dirty="0" err="1">
                <a:solidFill>
                  <a:prstClr val="black"/>
                </a:solidFill>
              </a:rPr>
              <a:t>inoculum</a:t>
            </a:r>
            <a:r>
              <a:rPr lang="en-US" sz="2400" dirty="0">
                <a:solidFill>
                  <a:prstClr val="black"/>
                </a:solidFill>
              </a:rPr>
              <a:t> is started using lyophilized spores. Because of the </a:t>
            </a:r>
          </a:p>
          <a:p>
            <a:r>
              <a:rPr lang="en-US" sz="2400" dirty="0">
                <a:solidFill>
                  <a:prstClr val="black"/>
                </a:solidFill>
              </a:rPr>
              <a:t>    great variability of high- yielding strains, careful strain </a:t>
            </a:r>
          </a:p>
          <a:p>
            <a:r>
              <a:rPr lang="en-US" sz="2400" dirty="0">
                <a:solidFill>
                  <a:prstClr val="black"/>
                </a:solidFill>
              </a:rPr>
              <a:t>    maintenance is necessary. Spore concentration (optimal 5X10</a:t>
            </a:r>
            <a:r>
              <a:rPr lang="en-US" sz="2400" baseline="30000" dirty="0">
                <a:solidFill>
                  <a:prstClr val="black"/>
                </a:solidFill>
              </a:rPr>
              <a:t>3</a:t>
            </a:r>
            <a:r>
              <a:rPr lang="en-US" sz="2400" dirty="0">
                <a:solidFill>
                  <a:prstClr val="black"/>
                </a:solidFill>
              </a:rPr>
              <a:t>/ml) </a:t>
            </a:r>
          </a:p>
          <a:p>
            <a:r>
              <a:rPr lang="en-US" sz="2400" dirty="0">
                <a:solidFill>
                  <a:prstClr val="black"/>
                </a:solidFill>
              </a:rPr>
              <a:t>    and pellet formation are crucial for the sub sequent yield. </a:t>
            </a:r>
          </a:p>
          <a:p>
            <a:pPr>
              <a:buFont typeface="Arial" pitchFamily="34" charset="0"/>
              <a:buChar char="•"/>
            </a:pPr>
            <a:r>
              <a:rPr lang="en-US" sz="2400" dirty="0">
                <a:solidFill>
                  <a:prstClr val="black"/>
                </a:solidFill>
              </a:rPr>
              <a:t>  If an optimal penicillin formation rate is to be achieved, pellets </a:t>
            </a:r>
          </a:p>
          <a:p>
            <a:r>
              <a:rPr lang="en-US" sz="2400" dirty="0">
                <a:solidFill>
                  <a:prstClr val="black"/>
                </a:solidFill>
              </a:rPr>
              <a:t>    must grow not as compact balls, but in a loose form. </a:t>
            </a:r>
            <a:endParaRPr 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p:spPr>
        <p:txBody>
          <a:bodyPr wrap="square">
            <a:spAutoFit/>
          </a:bodyPr>
          <a:lstStyle/>
          <a:p>
            <a:r>
              <a:rPr lang="en-US" sz="2400" b="1" dirty="0">
                <a:solidFill>
                  <a:srgbClr val="FF0000"/>
                </a:solidFill>
              </a:rPr>
              <a:t>PRODUCTION OF BREWERS' YEAST</a:t>
            </a:r>
          </a:p>
          <a:p>
            <a:pPr>
              <a:buFont typeface="Arial" pitchFamily="34" charset="0"/>
              <a:buChar char="•"/>
            </a:pPr>
            <a:r>
              <a:rPr lang="en-US" sz="2400" dirty="0">
                <a:solidFill>
                  <a:schemeClr val="bg1"/>
                </a:solidFill>
              </a:rPr>
              <a:t>   Brewers' yeast is cultivated on hopped malt </a:t>
            </a:r>
            <a:r>
              <a:rPr lang="en-US" sz="2400" dirty="0" err="1">
                <a:solidFill>
                  <a:schemeClr val="bg1"/>
                </a:solidFill>
              </a:rPr>
              <a:t>wort</a:t>
            </a:r>
            <a:r>
              <a:rPr lang="en-US" sz="2400" dirty="0">
                <a:solidFill>
                  <a:schemeClr val="bg1"/>
                </a:solidFill>
              </a:rPr>
              <a:t>. Thus, this is a </a:t>
            </a:r>
          </a:p>
          <a:p>
            <a:r>
              <a:rPr lang="en-US" sz="2400" dirty="0">
                <a:solidFill>
                  <a:schemeClr val="bg1"/>
                </a:solidFill>
              </a:rPr>
              <a:t>     considerably simpler process than the production of bakers' </a:t>
            </a:r>
          </a:p>
          <a:p>
            <a:r>
              <a:rPr lang="en-US" sz="2400" dirty="0">
                <a:solidFill>
                  <a:schemeClr val="bg1"/>
                </a:solidFill>
              </a:rPr>
              <a:t>     yeast. </a:t>
            </a:r>
          </a:p>
          <a:p>
            <a:pPr>
              <a:buFont typeface="Arial" pitchFamily="34" charset="0"/>
              <a:buChar char="•"/>
            </a:pPr>
            <a:r>
              <a:rPr lang="en-US" sz="2400" dirty="0">
                <a:solidFill>
                  <a:schemeClr val="bg1"/>
                </a:solidFill>
              </a:rPr>
              <a:t>   The sterilization of the production plant is carried out by the use </a:t>
            </a:r>
          </a:p>
          <a:p>
            <a:r>
              <a:rPr lang="en-US" sz="2400" dirty="0">
                <a:solidFill>
                  <a:schemeClr val="bg1"/>
                </a:solidFill>
              </a:rPr>
              <a:t>     of live steam. </a:t>
            </a:r>
          </a:p>
          <a:p>
            <a:pPr>
              <a:buFont typeface="Arial" pitchFamily="34" charset="0"/>
              <a:buChar char="•"/>
            </a:pPr>
            <a:r>
              <a:rPr lang="en-US" sz="2400" dirty="0">
                <a:solidFill>
                  <a:schemeClr val="bg1"/>
                </a:solidFill>
              </a:rPr>
              <a:t>   On the other hand, the hopped </a:t>
            </a:r>
            <a:r>
              <a:rPr lang="en-US" sz="2400" dirty="0" err="1">
                <a:solidFill>
                  <a:schemeClr val="bg1"/>
                </a:solidFill>
              </a:rPr>
              <a:t>wort</a:t>
            </a:r>
            <a:r>
              <a:rPr lang="en-US" sz="2400" dirty="0">
                <a:solidFill>
                  <a:schemeClr val="bg1"/>
                </a:solidFill>
              </a:rPr>
              <a:t> medium is pasteurized. The </a:t>
            </a:r>
          </a:p>
          <a:p>
            <a:r>
              <a:rPr lang="en-US" sz="2400" dirty="0">
                <a:solidFill>
                  <a:schemeClr val="bg1"/>
                </a:solidFill>
              </a:rPr>
              <a:t>     pasteurization of medium is carried out, either by boiling the </a:t>
            </a:r>
          </a:p>
          <a:p>
            <a:r>
              <a:rPr lang="en-US" sz="2400" dirty="0">
                <a:solidFill>
                  <a:schemeClr val="bg1"/>
                </a:solidFill>
              </a:rPr>
              <a:t>     medium present in the production tank, or separately, before </a:t>
            </a:r>
          </a:p>
          <a:p>
            <a:r>
              <a:rPr lang="en-US" sz="2400" dirty="0">
                <a:solidFill>
                  <a:schemeClr val="bg1"/>
                </a:solidFill>
              </a:rPr>
              <a:t>     passing the medium into the production tank. </a:t>
            </a:r>
          </a:p>
          <a:p>
            <a:pPr>
              <a:buFont typeface="Arial" pitchFamily="34" charset="0"/>
              <a:buChar char="•"/>
            </a:pPr>
            <a:r>
              <a:rPr lang="en-US" sz="2400" dirty="0">
                <a:solidFill>
                  <a:schemeClr val="bg1"/>
                </a:solidFill>
              </a:rPr>
              <a:t>   A typical system would consist of two propagating closed vessels  </a:t>
            </a:r>
          </a:p>
          <a:p>
            <a:r>
              <a:rPr lang="en-US" sz="2400" dirty="0">
                <a:solidFill>
                  <a:schemeClr val="bg1"/>
                </a:solidFill>
              </a:rPr>
              <a:t>    of 33hl (20 barrels) capacity. </a:t>
            </a:r>
          </a:p>
          <a:p>
            <a:pPr>
              <a:buFont typeface="Arial" pitchFamily="34" charset="0"/>
              <a:buChar char="•"/>
            </a:pPr>
            <a:r>
              <a:rPr lang="en-US" sz="2400" dirty="0">
                <a:solidFill>
                  <a:schemeClr val="bg1"/>
                </a:solidFill>
              </a:rPr>
              <a:t>  Each vessel would be inoculated with 100 grams pressed yeast </a:t>
            </a:r>
          </a:p>
          <a:p>
            <a:r>
              <a:rPr lang="en-US" sz="2400" dirty="0">
                <a:solidFill>
                  <a:schemeClr val="bg1"/>
                </a:solidFill>
              </a:rPr>
              <a:t>    (The pressed yeast is produced from laboratory stocks by culture </a:t>
            </a:r>
          </a:p>
          <a:p>
            <a:r>
              <a:rPr lang="en-US" sz="2400" dirty="0">
                <a:solidFill>
                  <a:schemeClr val="bg1"/>
                </a:solidFill>
              </a:rPr>
              <a:t>      in sterile </a:t>
            </a:r>
            <a:r>
              <a:rPr lang="en-US" sz="2400" dirty="0" err="1">
                <a:solidFill>
                  <a:schemeClr val="bg1"/>
                </a:solidFill>
              </a:rPr>
              <a:t>wort</a:t>
            </a:r>
            <a:r>
              <a:rPr lang="en-US" sz="2400" dirty="0">
                <a:solidFill>
                  <a:schemeClr val="bg1"/>
                </a:solidFill>
              </a:rPr>
              <a:t>, and aerated for one minute in five vessels at 0.11 </a:t>
            </a:r>
          </a:p>
          <a:p>
            <a:r>
              <a:rPr lang="en-US" sz="2400" dirty="0">
                <a:solidFill>
                  <a:schemeClr val="bg1"/>
                </a:solidFill>
              </a:rPr>
              <a:t>      m</a:t>
            </a:r>
            <a:r>
              <a:rPr lang="en-US" sz="2400" baseline="30000" dirty="0">
                <a:solidFill>
                  <a:schemeClr val="bg1"/>
                </a:solidFill>
              </a:rPr>
              <a:t>3</a:t>
            </a:r>
            <a:r>
              <a:rPr lang="en-US" sz="2400" dirty="0">
                <a:solidFill>
                  <a:schemeClr val="bg1"/>
                </a:solidFill>
              </a:rPr>
              <a:t> air per vessel).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a:srcRect/>
          <a:stretch>
            <a:fillRect/>
          </a:stretch>
        </p:blipFill>
        <p:spPr bwMode="auto">
          <a:xfrm rot="16200000">
            <a:off x="2539469" y="-1015469"/>
            <a:ext cx="3014662" cy="6874401"/>
          </a:xfrm>
          <a:prstGeom prst="rect">
            <a:avLst/>
          </a:prstGeom>
          <a:noFill/>
          <a:ln w="28575">
            <a:solidFill>
              <a:srgbClr val="FF0000"/>
            </a:solidFill>
            <a:miter lim="800000"/>
            <a:headEnd/>
            <a:tailEnd/>
          </a:ln>
          <a:effectLst/>
        </p:spPr>
      </p:pic>
      <p:sp>
        <p:nvSpPr>
          <p:cNvPr id="6" name="Rectangle 5"/>
          <p:cNvSpPr/>
          <p:nvPr/>
        </p:nvSpPr>
        <p:spPr>
          <a:xfrm>
            <a:off x="457200" y="376535"/>
            <a:ext cx="8382000" cy="461665"/>
          </a:xfrm>
          <a:prstGeom prst="rect">
            <a:avLst/>
          </a:prstGeom>
        </p:spPr>
        <p:txBody>
          <a:bodyPr wrap="square">
            <a:spAutoFit/>
          </a:bodyPr>
          <a:lstStyle/>
          <a:p>
            <a:pPr lvl="0"/>
            <a:r>
              <a:rPr lang="en-US" sz="2400" b="1" dirty="0">
                <a:solidFill>
                  <a:srgbClr val="FF0000"/>
                </a:solidFill>
              </a:rPr>
              <a:t>A typical flow chart for penicillin production is shown in Figure. </a:t>
            </a:r>
          </a:p>
        </p:txBody>
      </p:sp>
      <p:sp>
        <p:nvSpPr>
          <p:cNvPr id="7" name="Rectangle 6"/>
          <p:cNvSpPr/>
          <p:nvPr/>
        </p:nvSpPr>
        <p:spPr>
          <a:xfrm>
            <a:off x="304800" y="4191000"/>
            <a:ext cx="8458200" cy="1569660"/>
          </a:xfrm>
          <a:prstGeom prst="rect">
            <a:avLst/>
          </a:prstGeom>
        </p:spPr>
        <p:txBody>
          <a:bodyPr wrap="square">
            <a:spAutoFit/>
          </a:bodyPr>
          <a:lstStyle/>
          <a:p>
            <a:pPr lvl="0">
              <a:buFont typeface="Arial" pitchFamily="34" charset="0"/>
              <a:buChar char="•"/>
            </a:pPr>
            <a:r>
              <a:rPr lang="en-US" sz="2400" dirty="0">
                <a:solidFill>
                  <a:prstClr val="black"/>
                </a:solidFill>
              </a:rPr>
              <a:t>  After several stages of growth the production culture is ready. </a:t>
            </a:r>
          </a:p>
          <a:p>
            <a:pPr lvl="0"/>
            <a:r>
              <a:rPr lang="en-US" sz="2400" dirty="0">
                <a:solidFill>
                  <a:prstClr val="black"/>
                </a:solidFill>
              </a:rPr>
              <a:t>    there is a growth phase of about 40 hours duration, with a </a:t>
            </a:r>
          </a:p>
          <a:p>
            <a:pPr lvl="0"/>
            <a:r>
              <a:rPr lang="en-US" sz="2400" dirty="0">
                <a:solidFill>
                  <a:prstClr val="black"/>
                </a:solidFill>
              </a:rPr>
              <a:t>    doubling time of 6 hours, during which time the greatest part of </a:t>
            </a:r>
          </a:p>
          <a:p>
            <a:pPr lvl="0"/>
            <a:r>
              <a:rPr lang="en-US" sz="2400" dirty="0">
                <a:solidFill>
                  <a:prstClr val="black"/>
                </a:solidFill>
              </a:rPr>
              <a:t>    the cell mass is formed.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6001643"/>
          </a:xfrm>
          <a:prstGeom prst="rect">
            <a:avLst/>
          </a:prstGeom>
        </p:spPr>
        <p:txBody>
          <a:bodyPr wrap="square">
            <a:spAutoFit/>
          </a:bodyPr>
          <a:lstStyle/>
          <a:p>
            <a:pPr>
              <a:buFont typeface="Arial" pitchFamily="34" charset="0"/>
              <a:buChar char="•"/>
            </a:pPr>
            <a:r>
              <a:rPr lang="en-US" sz="2400" dirty="0">
                <a:solidFill>
                  <a:prstClr val="black"/>
                </a:solidFill>
              </a:rPr>
              <a:t>  The oxygen supply in the growing culture is critical, since the in </a:t>
            </a:r>
          </a:p>
          <a:p>
            <a:r>
              <a:rPr lang="en-US" sz="2400" dirty="0">
                <a:solidFill>
                  <a:prstClr val="black"/>
                </a:solidFill>
              </a:rPr>
              <a:t>    creasing viscosity hinders oxygen transfer. This can be resolved </a:t>
            </a:r>
          </a:p>
          <a:p>
            <a:r>
              <a:rPr lang="en-US" sz="2400" dirty="0">
                <a:solidFill>
                  <a:prstClr val="black"/>
                </a:solidFill>
              </a:rPr>
              <a:t>    by engineering changes in the fermenter or by the use of </a:t>
            </a:r>
          </a:p>
          <a:p>
            <a:r>
              <a:rPr lang="en-US" sz="2400" dirty="0">
                <a:solidFill>
                  <a:prstClr val="black"/>
                </a:solidFill>
              </a:rPr>
              <a:t>    mutants which develop reduced viscosity. </a:t>
            </a:r>
          </a:p>
          <a:p>
            <a:pPr>
              <a:buFont typeface="Arial" pitchFamily="34" charset="0"/>
              <a:buChar char="•"/>
            </a:pPr>
            <a:r>
              <a:rPr lang="en-US" sz="2400" dirty="0">
                <a:solidFill>
                  <a:prstClr val="black"/>
                </a:solidFill>
              </a:rPr>
              <a:t>  After the growth phase the culture proceeds to the actual </a:t>
            </a:r>
          </a:p>
          <a:p>
            <a:r>
              <a:rPr lang="en-US" sz="2400" dirty="0">
                <a:solidFill>
                  <a:prstClr val="black"/>
                </a:solidFill>
              </a:rPr>
              <a:t>    penicillin production phase. In cases of high penicillin production, </a:t>
            </a:r>
          </a:p>
          <a:p>
            <a:r>
              <a:rPr lang="en-US" sz="2400" dirty="0">
                <a:solidFill>
                  <a:prstClr val="black"/>
                </a:solidFill>
              </a:rPr>
              <a:t>    growth is sharply reduced (µ= 0.01 h</a:t>
            </a:r>
            <a:r>
              <a:rPr lang="en-US" sz="2400" baseline="30000" dirty="0">
                <a:solidFill>
                  <a:prstClr val="black"/>
                </a:solidFill>
              </a:rPr>
              <a:t>-1</a:t>
            </a:r>
            <a:r>
              <a:rPr lang="en-US" sz="2400" dirty="0">
                <a:solidFill>
                  <a:prstClr val="black"/>
                </a:solidFill>
              </a:rPr>
              <a:t>). </a:t>
            </a:r>
          </a:p>
          <a:p>
            <a:pPr>
              <a:buFont typeface="Arial" pitchFamily="34" charset="0"/>
              <a:buChar char="•"/>
            </a:pPr>
            <a:r>
              <a:rPr lang="en-US" sz="2400" dirty="0">
                <a:solidFill>
                  <a:prstClr val="black"/>
                </a:solidFill>
              </a:rPr>
              <a:t>  By feeding with various culture medium components, the </a:t>
            </a:r>
          </a:p>
          <a:p>
            <a:r>
              <a:rPr lang="en-US" sz="2400" dirty="0">
                <a:solidFill>
                  <a:prstClr val="black"/>
                </a:solidFill>
              </a:rPr>
              <a:t>    production phase can be extended to 120-180 hours.</a:t>
            </a:r>
          </a:p>
          <a:p>
            <a:pPr>
              <a:buFont typeface="Arial" pitchFamily="34" charset="0"/>
              <a:buChar char="•"/>
            </a:pPr>
            <a:r>
              <a:rPr lang="en-US" sz="2400" dirty="0">
                <a:solidFill>
                  <a:prstClr val="black"/>
                </a:solidFill>
              </a:rPr>
              <a:t>  The medium of a typical fed-batch culture may vary depending </a:t>
            </a:r>
          </a:p>
          <a:p>
            <a:r>
              <a:rPr lang="en-US" sz="2400" dirty="0">
                <a:solidFill>
                  <a:prstClr val="black"/>
                </a:solidFill>
              </a:rPr>
              <a:t>    on the strain and usually consists of: corn steep liquor (4-5%, dry </a:t>
            </a:r>
          </a:p>
          <a:p>
            <a:r>
              <a:rPr lang="en-US" sz="2400" dirty="0">
                <a:solidFill>
                  <a:prstClr val="black"/>
                </a:solidFill>
              </a:rPr>
              <a:t>    weight), which in present processes may be replaced by other </a:t>
            </a:r>
          </a:p>
          <a:p>
            <a:r>
              <a:rPr lang="en-US" sz="2400" dirty="0">
                <a:solidFill>
                  <a:prstClr val="black"/>
                </a:solidFill>
              </a:rPr>
              <a:t>    nitrogen sources (e.g., a commercial nitrogen source called </a:t>
            </a:r>
          </a:p>
          <a:p>
            <a:r>
              <a:rPr lang="en-US" sz="2400" dirty="0">
                <a:solidFill>
                  <a:prstClr val="black"/>
                </a:solidFill>
              </a:rPr>
              <a:t>    </a:t>
            </a:r>
            <a:r>
              <a:rPr lang="en-US" sz="2400" dirty="0" err="1">
                <a:solidFill>
                  <a:prstClr val="black"/>
                </a:solidFill>
              </a:rPr>
              <a:t>Pharmamedia</a:t>
            </a:r>
            <a:r>
              <a:rPr lang="en-US" sz="2400" dirty="0">
                <a:solidFill>
                  <a:prstClr val="black"/>
                </a:solidFill>
              </a:rPr>
              <a:t>); an additional nitrogen source, such as soy meal, </a:t>
            </a:r>
          </a:p>
          <a:p>
            <a:r>
              <a:rPr lang="en-US" sz="2400" dirty="0">
                <a:solidFill>
                  <a:prstClr val="black"/>
                </a:solidFill>
              </a:rPr>
              <a:t>    yeast extract, or wheys a carbon source (such as lactose); and </a:t>
            </a:r>
          </a:p>
          <a:p>
            <a:r>
              <a:rPr lang="en-US" sz="2400" dirty="0">
                <a:solidFill>
                  <a:prstClr val="black"/>
                </a:solidFill>
              </a:rPr>
              <a:t>    various buffers.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a:solidFill>
                  <a:prstClr val="black"/>
                </a:solidFill>
              </a:rPr>
              <a:t>  The pH is kept constant at 6.5. Phenylacetic acid or </a:t>
            </a:r>
            <a:r>
              <a:rPr lang="en-US" sz="2400" dirty="0" err="1">
                <a:solidFill>
                  <a:prstClr val="black"/>
                </a:solidFill>
              </a:rPr>
              <a:t>phenoxyacetic</a:t>
            </a:r>
            <a:r>
              <a:rPr lang="en-US" sz="2400" dirty="0">
                <a:solidFill>
                  <a:prstClr val="black"/>
                </a:solidFill>
              </a:rPr>
              <a:t> </a:t>
            </a:r>
          </a:p>
          <a:p>
            <a:pPr lvl="0"/>
            <a:r>
              <a:rPr lang="en-US" sz="2400" dirty="0">
                <a:solidFill>
                  <a:prstClr val="black"/>
                </a:solidFill>
              </a:rPr>
              <a:t>    acid is fed continuously as a precursor (0.5-0.8% of the total). </a:t>
            </a:r>
          </a:p>
          <a:p>
            <a:pPr>
              <a:buFont typeface="Arial" pitchFamily="34" charset="0"/>
              <a:buChar char="•"/>
            </a:pPr>
            <a:r>
              <a:rPr lang="en-US" sz="2400" dirty="0">
                <a:solidFill>
                  <a:prstClr val="black"/>
                </a:solidFill>
              </a:rPr>
              <a:t>  Processes with glucose or molasses feeding are also successful. </a:t>
            </a:r>
          </a:p>
          <a:p>
            <a:pPr>
              <a:buFont typeface="Arial" pitchFamily="34" charset="0"/>
              <a:buChar char="•"/>
            </a:pPr>
            <a:r>
              <a:rPr lang="en-US" sz="2400" dirty="0">
                <a:solidFill>
                  <a:prstClr val="black"/>
                </a:solidFill>
              </a:rPr>
              <a:t>  Yield increases of 25% have been reported by adding glucose and </a:t>
            </a:r>
          </a:p>
          <a:p>
            <a:r>
              <a:rPr lang="en-US" sz="2400" dirty="0">
                <a:solidFill>
                  <a:prstClr val="black"/>
                </a:solidFill>
              </a:rPr>
              <a:t>    acetic acid. </a:t>
            </a:r>
          </a:p>
          <a:p>
            <a:pPr>
              <a:buFont typeface="Arial" pitchFamily="34" charset="0"/>
              <a:buChar char="•"/>
            </a:pPr>
            <a:r>
              <a:rPr lang="en-US" sz="2400" dirty="0">
                <a:solidFill>
                  <a:prstClr val="black"/>
                </a:solidFill>
              </a:rPr>
              <a:t>  Critical parameters in these fed batch systems are the rate of </a:t>
            </a:r>
          </a:p>
          <a:p>
            <a:r>
              <a:rPr lang="en-US" sz="2400" dirty="0">
                <a:solidFill>
                  <a:prstClr val="black"/>
                </a:solidFill>
              </a:rPr>
              <a:t>    sugar utilization and the oxygen supply. </a:t>
            </a:r>
          </a:p>
          <a:p>
            <a:pPr>
              <a:buFont typeface="Arial" pitchFamily="34" charset="0"/>
              <a:buChar char="•"/>
            </a:pPr>
            <a:r>
              <a:rPr lang="en-US" sz="2400" dirty="0">
                <a:solidFill>
                  <a:prstClr val="black"/>
                </a:solidFill>
              </a:rPr>
              <a:t>  Production with continuous penicillin fermentation has been </a:t>
            </a:r>
          </a:p>
          <a:p>
            <a:r>
              <a:rPr lang="en-US" sz="2400" dirty="0">
                <a:solidFill>
                  <a:prstClr val="black"/>
                </a:solidFill>
              </a:rPr>
              <a:t>    attempted, but has been difficult due to the instability of the </a:t>
            </a:r>
          </a:p>
          <a:p>
            <a:r>
              <a:rPr lang="en-US" sz="2400" dirty="0">
                <a:solidFill>
                  <a:prstClr val="black"/>
                </a:solidFill>
              </a:rPr>
              <a:t>    production strains. </a:t>
            </a:r>
          </a:p>
          <a:p>
            <a:pPr>
              <a:buFont typeface="Arial" pitchFamily="34" charset="0"/>
              <a:buChar char="•"/>
            </a:pPr>
            <a:r>
              <a:rPr lang="en-US" sz="2400" dirty="0">
                <a:solidFill>
                  <a:prstClr val="black"/>
                </a:solidFill>
              </a:rPr>
              <a:t>  A "batch fill and draw" system has been suggested as an </a:t>
            </a:r>
          </a:p>
          <a:p>
            <a:r>
              <a:rPr lang="en-US" sz="2400" dirty="0">
                <a:solidFill>
                  <a:prstClr val="black"/>
                </a:solidFill>
              </a:rPr>
              <a:t>   alternative. </a:t>
            </a:r>
          </a:p>
          <a:p>
            <a:pPr>
              <a:buFont typeface="Arial" pitchFamily="34" charset="0"/>
              <a:buChar char="•"/>
            </a:pPr>
            <a:r>
              <a:rPr lang="en-US" sz="2400" dirty="0">
                <a:solidFill>
                  <a:prstClr val="black"/>
                </a:solidFill>
              </a:rPr>
              <a:t>  In this procedure, 20-40% of the fermentation contents is drawn </a:t>
            </a:r>
          </a:p>
          <a:p>
            <a:r>
              <a:rPr lang="en-US" sz="2400" dirty="0">
                <a:solidFill>
                  <a:prstClr val="black"/>
                </a:solidFill>
              </a:rPr>
              <a:t>    off and replaced with fresh nutrient solution; this process may be </a:t>
            </a:r>
          </a:p>
          <a:p>
            <a:r>
              <a:rPr lang="en-US" sz="2400" dirty="0">
                <a:solidFill>
                  <a:prstClr val="black"/>
                </a:solidFill>
              </a:rPr>
              <a:t>    repeated up to 10 times without yield reductions.</a:t>
            </a:r>
            <a:endParaRPr lang="en-US" sz="2400" dirty="0">
              <a:solidFill>
                <a:prstClr val="white"/>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524315"/>
          </a:xfrm>
          <a:prstGeom prst="rect">
            <a:avLst/>
          </a:prstGeom>
        </p:spPr>
        <p:txBody>
          <a:bodyPr wrap="square">
            <a:spAutoFit/>
          </a:bodyPr>
          <a:lstStyle/>
          <a:p>
            <a:pPr>
              <a:buFont typeface="Arial" pitchFamily="34" charset="0"/>
              <a:buChar char="•"/>
            </a:pPr>
            <a:r>
              <a:rPr lang="en-US" sz="2400" dirty="0">
                <a:solidFill>
                  <a:schemeClr val="bg1"/>
                </a:solidFill>
              </a:rPr>
              <a:t>  Extensive research is being carried out to pro duce penicillin with </a:t>
            </a:r>
          </a:p>
          <a:p>
            <a:r>
              <a:rPr lang="en-US" sz="2400" dirty="0">
                <a:solidFill>
                  <a:schemeClr val="bg1"/>
                </a:solidFill>
              </a:rPr>
              <a:t>    immobilized cells. </a:t>
            </a:r>
          </a:p>
          <a:p>
            <a:pPr>
              <a:buFont typeface="Arial" pitchFamily="34" charset="0"/>
              <a:buChar char="•"/>
            </a:pPr>
            <a:r>
              <a:rPr lang="en-US" sz="2400" dirty="0">
                <a:solidFill>
                  <a:schemeClr val="bg1"/>
                </a:solidFill>
              </a:rPr>
              <a:t>  In one laboratory-scale study, the advantage of this </a:t>
            </a:r>
            <a:r>
              <a:rPr lang="en-US" sz="2400" dirty="0" err="1">
                <a:solidFill>
                  <a:schemeClr val="bg1"/>
                </a:solidFill>
              </a:rPr>
              <a:t>ap</a:t>
            </a:r>
            <a:r>
              <a:rPr lang="en-US" sz="2400" dirty="0">
                <a:solidFill>
                  <a:schemeClr val="bg1"/>
                </a:solidFill>
              </a:rPr>
              <a:t> </a:t>
            </a:r>
            <a:r>
              <a:rPr lang="en-US" sz="2400" dirty="0" err="1">
                <a:solidFill>
                  <a:schemeClr val="bg1"/>
                </a:solidFill>
              </a:rPr>
              <a:t>proach</a:t>
            </a:r>
            <a:r>
              <a:rPr lang="en-US" sz="2400" dirty="0">
                <a:solidFill>
                  <a:schemeClr val="bg1"/>
                </a:solidFill>
              </a:rPr>
              <a:t> </a:t>
            </a:r>
          </a:p>
          <a:p>
            <a:r>
              <a:rPr lang="en-US" sz="2400" dirty="0">
                <a:solidFill>
                  <a:schemeClr val="bg1"/>
                </a:solidFill>
              </a:rPr>
              <a:t>    over the use of a fed-batch system was demonstrated, but this </a:t>
            </a:r>
          </a:p>
          <a:p>
            <a:r>
              <a:rPr lang="en-US" sz="2400" dirty="0">
                <a:solidFill>
                  <a:schemeClr val="bg1"/>
                </a:solidFill>
              </a:rPr>
              <a:t>    technique has not as yet been introduced commercially.</a:t>
            </a:r>
          </a:p>
          <a:p>
            <a:r>
              <a:rPr lang="en-US" sz="2400" b="1" dirty="0">
                <a:solidFill>
                  <a:srgbClr val="FF0000"/>
                </a:solidFill>
              </a:rPr>
              <a:t>Recovery</a:t>
            </a:r>
          </a:p>
          <a:p>
            <a:pPr>
              <a:buFont typeface="Arial" pitchFamily="34" charset="0"/>
              <a:buChar char="•"/>
            </a:pPr>
            <a:r>
              <a:rPr lang="en-US" sz="2400" dirty="0">
                <a:solidFill>
                  <a:schemeClr val="bg1"/>
                </a:solidFill>
              </a:rPr>
              <a:t>  Penicillin is excreted into the medium and less than 1% remains </a:t>
            </a:r>
          </a:p>
          <a:p>
            <a:r>
              <a:rPr lang="en-US" sz="2400" dirty="0">
                <a:solidFill>
                  <a:schemeClr val="bg1"/>
                </a:solidFill>
              </a:rPr>
              <a:t>    mycelium-bound. </a:t>
            </a:r>
          </a:p>
          <a:p>
            <a:pPr>
              <a:buFont typeface="Arial" pitchFamily="34" charset="0"/>
              <a:buChar char="•"/>
            </a:pPr>
            <a:r>
              <a:rPr lang="en-US" sz="2400" dirty="0">
                <a:solidFill>
                  <a:schemeClr val="bg1"/>
                </a:solidFill>
              </a:rPr>
              <a:t>  After separation of the mycelium, product recovery is </a:t>
            </a:r>
          </a:p>
          <a:p>
            <a:r>
              <a:rPr lang="en-US" sz="2400" dirty="0">
                <a:solidFill>
                  <a:schemeClr val="bg1"/>
                </a:solidFill>
              </a:rPr>
              <a:t>    accomplished by means of a two-stage continuous </a:t>
            </a:r>
          </a:p>
          <a:p>
            <a:r>
              <a:rPr lang="en-US" sz="2400" dirty="0">
                <a:solidFill>
                  <a:schemeClr val="bg1"/>
                </a:solidFill>
              </a:rPr>
              <a:t>    countercurrent extraction of the fermenter broth with amyl or </a:t>
            </a:r>
          </a:p>
          <a:p>
            <a:r>
              <a:rPr lang="en-US" sz="2400" dirty="0">
                <a:solidFill>
                  <a:schemeClr val="bg1"/>
                </a:solidFill>
              </a:rPr>
              <a:t>    butyl acetate at 0-3°C and pH 2.5-3.0. The yield is around 90%.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4800" y="228600"/>
            <a:ext cx="8534400" cy="492443"/>
          </a:xfrm>
          <a:prstGeom prst="rect">
            <a:avLst/>
          </a:prstGeom>
        </p:spPr>
        <p:txBody>
          <a:bodyPr wrap="square">
            <a:spAutoFit/>
          </a:bodyPr>
          <a:lstStyle/>
          <a:p>
            <a:r>
              <a:rPr lang="en-US" sz="2600" b="1" dirty="0">
                <a:solidFill>
                  <a:srgbClr val="7030A0"/>
                </a:solidFill>
              </a:rPr>
              <a:t>Fermentative production of </a:t>
            </a:r>
            <a:r>
              <a:rPr lang="el-GR" sz="2600" b="1" dirty="0">
                <a:solidFill>
                  <a:srgbClr val="7030A0"/>
                </a:solidFill>
              </a:rPr>
              <a:t>α</a:t>
            </a:r>
            <a:r>
              <a:rPr lang="en-US" sz="2600" b="1" dirty="0">
                <a:solidFill>
                  <a:srgbClr val="7030A0"/>
                </a:solidFill>
              </a:rPr>
              <a:t> - Amylase</a:t>
            </a:r>
            <a:endParaRPr lang="en-US" dirty="0"/>
          </a:p>
        </p:txBody>
      </p:sp>
      <p:sp>
        <p:nvSpPr>
          <p:cNvPr id="6" name="Rectangle 5"/>
          <p:cNvSpPr/>
          <p:nvPr/>
        </p:nvSpPr>
        <p:spPr>
          <a:xfrm>
            <a:off x="304800" y="762000"/>
            <a:ext cx="8534400" cy="5262979"/>
          </a:xfrm>
          <a:prstGeom prst="rect">
            <a:avLst/>
          </a:prstGeom>
        </p:spPr>
        <p:txBody>
          <a:bodyPr wrap="square">
            <a:spAutoFit/>
          </a:bodyPr>
          <a:lstStyle/>
          <a:p>
            <a:r>
              <a:rPr lang="en-US" sz="2400" dirty="0">
                <a:solidFill>
                  <a:schemeClr val="bg1"/>
                </a:solidFill>
              </a:rPr>
              <a:t>Starch, a glucose polymer, is one of the most widely available plant polysaccharides. Amy </a:t>
            </a:r>
            <a:r>
              <a:rPr lang="en-US" sz="2400" dirty="0" err="1">
                <a:solidFill>
                  <a:schemeClr val="bg1"/>
                </a:solidFill>
              </a:rPr>
              <a:t>lases</a:t>
            </a:r>
            <a:r>
              <a:rPr lang="en-US" sz="2400" dirty="0">
                <a:solidFill>
                  <a:schemeClr val="bg1"/>
                </a:solidFill>
              </a:rPr>
              <a:t> are enzymes which hydrolyze starch. One of the main uses of amylases is in the production of sweeteners for the food industry. </a:t>
            </a:r>
            <a:r>
              <a:rPr lang="en-US" sz="2400" dirty="0" err="1">
                <a:solidFill>
                  <a:schemeClr val="bg1"/>
                </a:solidFill>
              </a:rPr>
              <a:t>hy</a:t>
            </a:r>
            <a:r>
              <a:rPr lang="en-US" sz="2400" dirty="0">
                <a:solidFill>
                  <a:schemeClr val="bg1"/>
                </a:solidFill>
              </a:rPr>
              <a:t> </a:t>
            </a:r>
            <a:r>
              <a:rPr lang="en-US" sz="2400" dirty="0" err="1">
                <a:solidFill>
                  <a:schemeClr val="bg1"/>
                </a:solidFill>
              </a:rPr>
              <a:t>drolysis</a:t>
            </a:r>
            <a:r>
              <a:rPr lang="en-US" sz="2400" dirty="0">
                <a:solidFill>
                  <a:schemeClr val="bg1"/>
                </a:solidFill>
              </a:rPr>
              <a:t> of starch with amylase results first in the production of short-chain polymers called </a:t>
            </a:r>
            <a:r>
              <a:rPr lang="en-US" sz="2400" dirty="0" err="1">
                <a:solidFill>
                  <a:schemeClr val="bg1"/>
                </a:solidFill>
              </a:rPr>
              <a:t>dex</a:t>
            </a:r>
            <a:r>
              <a:rPr lang="en-US" sz="2400" dirty="0">
                <a:solidFill>
                  <a:schemeClr val="bg1"/>
                </a:solidFill>
              </a:rPr>
              <a:t> </a:t>
            </a:r>
            <a:r>
              <a:rPr lang="en-US" sz="2400" dirty="0" err="1">
                <a:solidFill>
                  <a:schemeClr val="bg1"/>
                </a:solidFill>
              </a:rPr>
              <a:t>trins</a:t>
            </a:r>
            <a:r>
              <a:rPr lang="en-US" sz="2400" dirty="0">
                <a:solidFill>
                  <a:schemeClr val="bg1"/>
                </a:solidFill>
              </a:rPr>
              <a:t>, then the disaccharide maltose, and finally glucose. Maltose syrup (&gt;80% maltose), which is produced primarily in Japan, is of low viscosity, is weakly hygroscopic, not </a:t>
            </a:r>
            <a:r>
              <a:rPr lang="en-US" sz="2400" dirty="0" err="1">
                <a:solidFill>
                  <a:schemeClr val="bg1"/>
                </a:solidFill>
              </a:rPr>
              <a:t>crystallizable</a:t>
            </a:r>
            <a:r>
              <a:rPr lang="en-US" sz="2400" dirty="0">
                <a:solidFill>
                  <a:schemeClr val="bg1"/>
                </a:solidFill>
              </a:rPr>
              <a:t>, only slightly sweet, but has good heat stability and does not undergo browning reactions. Glucose is not nearly as sweet as its isomer fructose, so the next step is the conversion of glucose to fructose using the enzyme glucose </a:t>
            </a:r>
            <a:r>
              <a:rPr lang="en-US" sz="2400" dirty="0" err="1">
                <a:solidFill>
                  <a:schemeClr val="bg1"/>
                </a:solidFill>
              </a:rPr>
              <a:t>isomerase</a:t>
            </a:r>
            <a:r>
              <a:rPr lang="en-US" sz="2400" dirty="0">
                <a:solidFill>
                  <a:schemeClr val="bg1"/>
                </a:solidFill>
              </a:rPr>
              <a:t> (discussed in Section 11.3). Commercial sweeteners based on fructose have some economic and </a:t>
            </a:r>
            <a:r>
              <a:rPr lang="en-US" sz="2400" dirty="0" err="1">
                <a:solidFill>
                  <a:schemeClr val="bg1"/>
                </a:solidFill>
              </a:rPr>
              <a:t>manufac</a:t>
            </a:r>
            <a:r>
              <a:rPr lang="en-US" sz="2400" dirty="0">
                <a:solidFill>
                  <a:schemeClr val="bg1"/>
                </a:solidFill>
              </a:rPr>
              <a:t> </a:t>
            </a:r>
            <a:r>
              <a:rPr lang="en-US" sz="2400" dirty="0" err="1">
                <a:solidFill>
                  <a:schemeClr val="bg1"/>
                </a:solidFill>
              </a:rPr>
              <a:t>turing</a:t>
            </a:r>
            <a:r>
              <a:rPr lang="en-US" sz="2400" dirty="0">
                <a:solidFill>
                  <a:schemeClr val="bg1"/>
                </a:solidFill>
              </a:rPr>
              <a:t> advantages over the more widely used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4800" y="381000"/>
            <a:ext cx="8534400" cy="6001643"/>
          </a:xfrm>
          <a:prstGeom prst="rect">
            <a:avLst/>
          </a:prstGeom>
        </p:spPr>
        <p:txBody>
          <a:bodyPr wrap="square">
            <a:spAutoFit/>
          </a:bodyPr>
          <a:lstStyle/>
          <a:p>
            <a:r>
              <a:rPr lang="en-US" sz="2400" dirty="0">
                <a:solidFill>
                  <a:schemeClr val="bg1"/>
                </a:solidFill>
              </a:rPr>
              <a:t>sweetener sucrose. The most important enzymes in the starch-</a:t>
            </a:r>
            <a:r>
              <a:rPr lang="en-US" sz="2400" dirty="0" err="1">
                <a:solidFill>
                  <a:schemeClr val="bg1"/>
                </a:solidFill>
              </a:rPr>
              <a:t>saccharification</a:t>
            </a:r>
            <a:r>
              <a:rPr lang="en-US" sz="2400" dirty="0">
                <a:solidFill>
                  <a:schemeClr val="bg1"/>
                </a:solidFill>
              </a:rPr>
              <a:t> process are a-</a:t>
            </a:r>
            <a:r>
              <a:rPr lang="en-US" sz="2400" dirty="0" err="1">
                <a:solidFill>
                  <a:schemeClr val="bg1"/>
                </a:solidFill>
              </a:rPr>
              <a:t>amy</a:t>
            </a:r>
            <a:r>
              <a:rPr lang="en-US" sz="2400" dirty="0">
                <a:solidFill>
                  <a:schemeClr val="bg1"/>
                </a:solidFill>
              </a:rPr>
              <a:t> </a:t>
            </a:r>
            <a:r>
              <a:rPr lang="en-US" sz="2400" dirty="0" err="1">
                <a:solidFill>
                  <a:schemeClr val="bg1"/>
                </a:solidFill>
              </a:rPr>
              <a:t>lases</a:t>
            </a:r>
            <a:r>
              <a:rPr lang="en-US" sz="2400" dirty="0">
                <a:solidFill>
                  <a:schemeClr val="bg1"/>
                </a:solidFill>
              </a:rPr>
              <a:t>, 8-amylases, </a:t>
            </a:r>
            <a:r>
              <a:rPr lang="en-US" sz="2400" dirty="0" err="1">
                <a:solidFill>
                  <a:schemeClr val="bg1"/>
                </a:solidFill>
              </a:rPr>
              <a:t>glucoamylases</a:t>
            </a:r>
            <a:r>
              <a:rPr lang="en-US" sz="2400" dirty="0">
                <a:solidFill>
                  <a:schemeClr val="bg1"/>
                </a:solidFill>
              </a:rPr>
              <a:t>, glucose </a:t>
            </a:r>
            <a:r>
              <a:rPr lang="en-US" sz="2400" dirty="0" err="1">
                <a:solidFill>
                  <a:schemeClr val="bg1"/>
                </a:solidFill>
              </a:rPr>
              <a:t>iso</a:t>
            </a:r>
            <a:r>
              <a:rPr lang="en-US" sz="2400" dirty="0">
                <a:solidFill>
                  <a:schemeClr val="bg1"/>
                </a:solidFill>
              </a:rPr>
              <a:t> </a:t>
            </a:r>
            <a:r>
              <a:rPr lang="en-US" sz="2400" dirty="0" err="1">
                <a:solidFill>
                  <a:schemeClr val="bg1"/>
                </a:solidFill>
              </a:rPr>
              <a:t>merases</a:t>
            </a:r>
            <a:r>
              <a:rPr lang="en-US" sz="2400" dirty="0">
                <a:solidFill>
                  <a:schemeClr val="bg1"/>
                </a:solidFill>
              </a:rPr>
              <a:t>, </a:t>
            </a:r>
            <a:r>
              <a:rPr lang="en-US" sz="2400" dirty="0" err="1">
                <a:solidFill>
                  <a:schemeClr val="bg1"/>
                </a:solidFill>
              </a:rPr>
              <a:t>pullulanases</a:t>
            </a:r>
            <a:r>
              <a:rPr lang="en-US" sz="2400" dirty="0">
                <a:solidFill>
                  <a:schemeClr val="bg1"/>
                </a:solidFill>
              </a:rPr>
              <a:t>, and </a:t>
            </a:r>
            <a:r>
              <a:rPr lang="en-US" sz="2400" dirty="0" err="1">
                <a:solidFill>
                  <a:schemeClr val="bg1"/>
                </a:solidFill>
              </a:rPr>
              <a:t>isoamylases</a:t>
            </a:r>
            <a:r>
              <a:rPr lang="en-US" sz="2400" dirty="0">
                <a:solidFill>
                  <a:schemeClr val="bg1"/>
                </a:solidFill>
              </a:rPr>
              <a:t>. Figure 11.3 shows the manner of action of these en </a:t>
            </a:r>
            <a:r>
              <a:rPr lang="en-US" sz="2400" dirty="0" err="1">
                <a:solidFill>
                  <a:schemeClr val="bg1"/>
                </a:solidFill>
              </a:rPr>
              <a:t>zymes</a:t>
            </a:r>
            <a:r>
              <a:rPr lang="en-US" sz="2400" dirty="0">
                <a:solidFill>
                  <a:schemeClr val="bg1"/>
                </a:solidFill>
              </a:rPr>
              <a:t> on </a:t>
            </a:r>
            <a:r>
              <a:rPr lang="en-US" sz="2400" dirty="0" err="1">
                <a:solidFill>
                  <a:schemeClr val="bg1"/>
                </a:solidFill>
              </a:rPr>
              <a:t>starch.a</a:t>
            </a:r>
            <a:r>
              <a:rPr lang="en-US" sz="2400" dirty="0">
                <a:solidFill>
                  <a:schemeClr val="bg1"/>
                </a:solidFill>
              </a:rPr>
              <a:t>-</a:t>
            </a:r>
            <a:r>
              <a:rPr lang="en-US" sz="2400" dirty="0" err="1">
                <a:solidFill>
                  <a:schemeClr val="bg1"/>
                </a:solidFill>
              </a:rPr>
              <a:t>Amylasesa</a:t>
            </a:r>
            <a:r>
              <a:rPr lang="en-US" sz="2400" dirty="0">
                <a:solidFill>
                  <a:schemeClr val="bg1"/>
                </a:solidFill>
              </a:rPr>
              <a:t>-Amylases (1,4-a-glucan-glucanohydrolases) are extracellular enzymes which hydrolyze a 1,4-glycosidic bonds. These enzymes are en </a:t>
            </a:r>
            <a:r>
              <a:rPr lang="en-US" sz="2400" dirty="0" err="1">
                <a:solidFill>
                  <a:schemeClr val="bg1"/>
                </a:solidFill>
              </a:rPr>
              <a:t>doenzymes</a:t>
            </a:r>
            <a:r>
              <a:rPr lang="en-US" sz="2400" dirty="0">
                <a:solidFill>
                  <a:schemeClr val="bg1"/>
                </a:solidFill>
              </a:rPr>
              <a:t>, splitting the substrate in the interior of the molecule. Their action is not inhibited by a-1,6-glycosidic bonds although such bonds are not </a:t>
            </a:r>
            <a:r>
              <a:rPr lang="en-US" sz="2400" dirty="0" err="1">
                <a:solidFill>
                  <a:schemeClr val="bg1"/>
                </a:solidFill>
              </a:rPr>
              <a:t>splita</a:t>
            </a:r>
            <a:r>
              <a:rPr lang="en-US" sz="2400" dirty="0">
                <a:solidFill>
                  <a:schemeClr val="bg1"/>
                </a:solidFill>
              </a:rPr>
              <a:t>-Amylases are formed by many bacteria and fungi. They are classified according to their starch-liquefying and/or </a:t>
            </a:r>
            <a:r>
              <a:rPr lang="en-US" sz="2400" dirty="0" err="1">
                <a:solidFill>
                  <a:schemeClr val="bg1"/>
                </a:solidFill>
              </a:rPr>
              <a:t>saccharogenic</a:t>
            </a:r>
            <a:r>
              <a:rPr lang="en-US" sz="2400" dirty="0">
                <a:solidFill>
                  <a:schemeClr val="bg1"/>
                </a:solidFill>
              </a:rPr>
              <a:t> effect, pH optimum, temperature range, and stability </a:t>
            </a:r>
            <a:r>
              <a:rPr lang="en-US" sz="2400" dirty="0" err="1">
                <a:solidFill>
                  <a:schemeClr val="bg1"/>
                </a:solidFill>
              </a:rPr>
              <a:t>Saccharogenic</a:t>
            </a:r>
            <a:r>
              <a:rPr lang="en-US" sz="2400" dirty="0">
                <a:solidFill>
                  <a:schemeClr val="bg1"/>
                </a:solidFill>
              </a:rPr>
              <a:t> amylases produce free sugars, whereas starch-liquefying amylases break down the starch polymer but do not produce free </a:t>
            </a:r>
            <a:r>
              <a:rPr lang="en-US" sz="2400" dirty="0" err="1">
                <a:solidFill>
                  <a:schemeClr val="bg1"/>
                </a:solidFill>
              </a:rPr>
              <a:t>sug</a:t>
            </a:r>
            <a:r>
              <a:rPr lang="en-US" sz="2400" dirty="0">
                <a:solidFill>
                  <a:schemeClr val="bg1"/>
                </a:solidFill>
              </a:rPr>
              <a:t> </a:t>
            </a:r>
            <a:r>
              <a:rPr lang="en-US" sz="2400" dirty="0" err="1">
                <a:solidFill>
                  <a:schemeClr val="bg1"/>
                </a:solidFill>
              </a:rPr>
              <a:t>ars</a:t>
            </a:r>
            <a:r>
              <a:rPr lang="en-US" sz="2400" dirty="0">
                <a:solidFill>
                  <a:schemeClr val="bg1"/>
                </a:solidFill>
              </a:rPr>
              <a:t>. Many organisms produce several a-</a:t>
            </a:r>
            <a:r>
              <a:rPr lang="en-US" sz="2400" dirty="0" err="1">
                <a:solidFill>
                  <a:schemeClr val="bg1"/>
                </a:solidFill>
              </a:rPr>
              <a:t>amy</a:t>
            </a:r>
            <a:r>
              <a:rPr lang="en-US" sz="2400" dirty="0">
                <a:solidFill>
                  <a:schemeClr val="bg1"/>
                </a:solidFill>
              </a:rPr>
              <a:t>- </a:t>
            </a:r>
            <a:r>
              <a:rPr lang="en-US" sz="2400" dirty="0" err="1">
                <a:solidFill>
                  <a:schemeClr val="bg1"/>
                </a:solidFill>
              </a:rPr>
              <a:t>lases.Bacteria</a:t>
            </a:r>
            <a:r>
              <a:rPr lang="en-US" sz="2400" dirty="0">
                <a:solidFill>
                  <a:schemeClr val="bg1"/>
                </a:solidFill>
              </a:rPr>
              <a:t> which produce a-amylases are: </a:t>
            </a:r>
            <a:r>
              <a:rPr lang="en-US" sz="2400" dirty="0" err="1">
                <a:solidFill>
                  <a:schemeClr val="bg1"/>
                </a:solidFill>
              </a:rPr>
              <a:t>Ba</a:t>
            </a:r>
            <a:r>
              <a:rPr lang="en-US" sz="2400" dirty="0">
                <a:solidFill>
                  <a:schemeClr val="bg1"/>
                </a:solidFill>
              </a:rPr>
              <a:t> </a:t>
            </a:r>
            <a:r>
              <a:rPr lang="en-US" sz="2400" dirty="0" err="1">
                <a:solidFill>
                  <a:schemeClr val="bg1"/>
                </a:solidFill>
              </a:rPr>
              <a:t>cillus</a:t>
            </a:r>
            <a:r>
              <a:rPr lang="en-US" sz="2400" dirty="0">
                <a:solidFill>
                  <a:schemeClr val="bg1"/>
                </a:solidFill>
              </a:rPr>
              <a:t> </a:t>
            </a:r>
            <a:r>
              <a:rPr lang="en-US" sz="2400" dirty="0" err="1">
                <a:solidFill>
                  <a:schemeClr val="bg1"/>
                </a:solidFill>
              </a:rPr>
              <a:t>subtilis</a:t>
            </a:r>
            <a:r>
              <a:rPr lang="en-US" sz="2400" dirty="0">
                <a:solidFill>
                  <a:schemeClr val="bg1"/>
                </a:solidFill>
              </a:rPr>
              <a:t>, B. cereus, B. </a:t>
            </a:r>
            <a:r>
              <a:rPr lang="en-US" sz="2400" dirty="0" err="1">
                <a:solidFill>
                  <a:schemeClr val="bg1"/>
                </a:solidFill>
              </a:rPr>
              <a:t>amyloliquefaciens</a:t>
            </a:r>
            <a:r>
              <a:rPr lang="en-US" sz="2400" dirty="0">
                <a:solidFill>
                  <a:schemeClr val="bg1"/>
                </a:solidFill>
              </a:rPr>
              <a:t>, B.</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612845"/>
            <a:ext cx="8534400" cy="5262979"/>
          </a:xfrm>
          <a:prstGeom prst="rect">
            <a:avLst/>
          </a:prstGeom>
        </p:spPr>
        <p:txBody>
          <a:bodyPr wrap="square">
            <a:spAutoFit/>
          </a:bodyPr>
          <a:lstStyle/>
          <a:p>
            <a:r>
              <a:rPr lang="en-US" sz="2400" dirty="0" err="1">
                <a:solidFill>
                  <a:schemeClr val="bg1"/>
                </a:solidFill>
              </a:rPr>
              <a:t>coagulans</a:t>
            </a:r>
            <a:r>
              <a:rPr lang="en-US" sz="2400" dirty="0">
                <a:solidFill>
                  <a:schemeClr val="bg1"/>
                </a:solidFill>
              </a:rPr>
              <a:t>, B. </a:t>
            </a:r>
            <a:r>
              <a:rPr lang="en-US" sz="2400" dirty="0" err="1">
                <a:solidFill>
                  <a:schemeClr val="bg1"/>
                </a:solidFill>
              </a:rPr>
              <a:t>polymyxa</a:t>
            </a:r>
            <a:r>
              <a:rPr lang="en-US" sz="2400" dirty="0">
                <a:solidFill>
                  <a:schemeClr val="bg1"/>
                </a:solidFill>
              </a:rPr>
              <a:t>, B. </a:t>
            </a:r>
            <a:r>
              <a:rPr lang="en-US" sz="2400" dirty="0" err="1">
                <a:solidFill>
                  <a:schemeClr val="bg1"/>
                </a:solidFill>
              </a:rPr>
              <a:t>stearothermophilus</a:t>
            </a:r>
            <a:r>
              <a:rPr lang="en-US" sz="2400" dirty="0">
                <a:solidFill>
                  <a:schemeClr val="bg1"/>
                </a:solidFill>
              </a:rPr>
              <a:t>, B. </a:t>
            </a:r>
            <a:r>
              <a:rPr lang="en-US" sz="2400" dirty="0" err="1">
                <a:solidFill>
                  <a:schemeClr val="bg1"/>
                </a:solidFill>
              </a:rPr>
              <a:t>caldolyticus</a:t>
            </a:r>
            <a:r>
              <a:rPr lang="en-US" sz="2400" dirty="0">
                <a:solidFill>
                  <a:schemeClr val="bg1"/>
                </a:solidFill>
              </a:rPr>
              <a:t>, B. </a:t>
            </a:r>
            <a:r>
              <a:rPr lang="en-US" sz="2400" dirty="0" err="1">
                <a:solidFill>
                  <a:schemeClr val="bg1"/>
                </a:solidFill>
              </a:rPr>
              <a:t>acidocaldarius</a:t>
            </a:r>
            <a:r>
              <a:rPr lang="en-US" sz="2400" dirty="0">
                <a:solidFill>
                  <a:schemeClr val="bg1"/>
                </a:solidFill>
              </a:rPr>
              <a:t>, B. </a:t>
            </a:r>
            <a:r>
              <a:rPr lang="en-US" sz="2400" dirty="0" err="1">
                <a:solidFill>
                  <a:schemeClr val="bg1"/>
                </a:solidFill>
              </a:rPr>
              <a:t>subtilis</a:t>
            </a:r>
            <a:r>
              <a:rPr lang="en-US" sz="2400" dirty="0">
                <a:solidFill>
                  <a:schemeClr val="bg1"/>
                </a:solidFill>
              </a:rPr>
              <a:t> var. </a:t>
            </a:r>
            <a:r>
              <a:rPr lang="en-US" sz="2400" dirty="0" err="1">
                <a:solidFill>
                  <a:schemeClr val="bg1"/>
                </a:solidFill>
              </a:rPr>
              <a:t>amy</a:t>
            </a:r>
            <a:r>
              <a:rPr lang="en-US" sz="2400" dirty="0">
                <a:solidFill>
                  <a:schemeClr val="bg1"/>
                </a:solidFill>
              </a:rPr>
              <a:t> </a:t>
            </a:r>
            <a:r>
              <a:rPr lang="en-US" sz="2400" dirty="0" err="1">
                <a:solidFill>
                  <a:schemeClr val="bg1"/>
                </a:solidFill>
              </a:rPr>
              <a:t>losaccharaticus</a:t>
            </a:r>
            <a:r>
              <a:rPr lang="en-US" sz="2400" dirty="0">
                <a:solidFill>
                  <a:schemeClr val="bg1"/>
                </a:solidFill>
              </a:rPr>
              <a:t>, B. </a:t>
            </a:r>
            <a:r>
              <a:rPr lang="en-US" sz="2400" dirty="0" err="1">
                <a:solidFill>
                  <a:schemeClr val="bg1"/>
                </a:solidFill>
              </a:rPr>
              <a:t>licheniformis</a:t>
            </a:r>
            <a:r>
              <a:rPr lang="en-US" sz="2400" dirty="0">
                <a:solidFill>
                  <a:schemeClr val="bg1"/>
                </a:solidFill>
              </a:rPr>
              <a:t>, Lactobacillus, Mi </a:t>
            </a:r>
            <a:r>
              <a:rPr lang="en-US" sz="2400" dirty="0" err="1">
                <a:solidFill>
                  <a:schemeClr val="bg1"/>
                </a:solidFill>
              </a:rPr>
              <a:t>crococcus</a:t>
            </a:r>
            <a:r>
              <a:rPr lang="en-US" sz="2400" dirty="0">
                <a:solidFill>
                  <a:schemeClr val="bg1"/>
                </a:solidFill>
              </a:rPr>
              <a:t>, Pseudomonas, </a:t>
            </a:r>
            <a:r>
              <a:rPr lang="en-US" sz="2400" dirty="0" err="1">
                <a:solidFill>
                  <a:schemeClr val="bg1"/>
                </a:solidFill>
              </a:rPr>
              <a:t>Arthrobacter</a:t>
            </a:r>
            <a:r>
              <a:rPr lang="en-US" sz="2400" dirty="0">
                <a:solidFill>
                  <a:schemeClr val="bg1"/>
                </a:solidFill>
              </a:rPr>
              <a:t>, Escherichia, Proteus, </a:t>
            </a:r>
            <a:r>
              <a:rPr lang="en-US" sz="2400" dirty="0" err="1">
                <a:solidFill>
                  <a:schemeClr val="bg1"/>
                </a:solidFill>
              </a:rPr>
              <a:t>Thermomonospora</a:t>
            </a:r>
            <a:r>
              <a:rPr lang="en-US" sz="2400" dirty="0">
                <a:solidFill>
                  <a:schemeClr val="bg1"/>
                </a:solidFill>
              </a:rPr>
              <a:t>, and </a:t>
            </a:r>
            <a:r>
              <a:rPr lang="en-US" sz="2400" dirty="0" err="1">
                <a:solidFill>
                  <a:schemeClr val="bg1"/>
                </a:solidFill>
              </a:rPr>
              <a:t>Serratia.Three</a:t>
            </a:r>
            <a:r>
              <a:rPr lang="en-US" sz="2400" dirty="0">
                <a:solidFill>
                  <a:schemeClr val="bg1"/>
                </a:solidFill>
              </a:rPr>
              <a:t> very similar strains producing sac </a:t>
            </a:r>
            <a:r>
              <a:rPr lang="en-US" sz="2400" dirty="0" err="1">
                <a:solidFill>
                  <a:schemeClr val="bg1"/>
                </a:solidFill>
              </a:rPr>
              <a:t>charogenic</a:t>
            </a:r>
            <a:r>
              <a:rPr lang="en-US" sz="2400" dirty="0">
                <a:solidFill>
                  <a:schemeClr val="bg1"/>
                </a:solidFill>
              </a:rPr>
              <a:t> a-amylases are B. </a:t>
            </a:r>
            <a:r>
              <a:rPr lang="en-US" sz="2400" dirty="0" err="1">
                <a:solidFill>
                  <a:schemeClr val="bg1"/>
                </a:solidFill>
              </a:rPr>
              <a:t>subtilis</a:t>
            </a:r>
            <a:r>
              <a:rPr lang="en-US" sz="2400" dirty="0">
                <a:solidFill>
                  <a:schemeClr val="bg1"/>
                </a:solidFill>
              </a:rPr>
              <a:t> Marburg, B. </a:t>
            </a:r>
            <a:r>
              <a:rPr lang="en-US" sz="2400" dirty="0" err="1">
                <a:solidFill>
                  <a:schemeClr val="bg1"/>
                </a:solidFill>
              </a:rPr>
              <a:t>subtilis</a:t>
            </a:r>
            <a:r>
              <a:rPr lang="en-US" sz="2400" dirty="0">
                <a:solidFill>
                  <a:schemeClr val="bg1"/>
                </a:solidFill>
              </a:rPr>
              <a:t> var. </a:t>
            </a:r>
            <a:r>
              <a:rPr lang="en-US" sz="2400" dirty="0" err="1">
                <a:solidFill>
                  <a:schemeClr val="bg1"/>
                </a:solidFill>
              </a:rPr>
              <a:t>amylosaccharaticus</a:t>
            </a:r>
            <a:r>
              <a:rPr lang="en-US" sz="2400" dirty="0">
                <a:solidFill>
                  <a:schemeClr val="bg1"/>
                </a:solidFill>
              </a:rPr>
              <a:t>, and B. </a:t>
            </a:r>
            <a:r>
              <a:rPr lang="en-US" sz="2400" dirty="0" err="1">
                <a:solidFill>
                  <a:schemeClr val="bg1"/>
                </a:solidFill>
              </a:rPr>
              <a:t>natto</a:t>
            </a:r>
            <a:r>
              <a:rPr lang="en-US" sz="2400" dirty="0">
                <a:solidFill>
                  <a:schemeClr val="bg1"/>
                </a:solidFill>
              </a:rPr>
              <a:t>. The strain B. </a:t>
            </a:r>
            <a:r>
              <a:rPr lang="en-US" sz="2400" dirty="0" err="1">
                <a:solidFill>
                  <a:schemeClr val="bg1"/>
                </a:solidFill>
              </a:rPr>
              <a:t>amyloliquefaciens</a:t>
            </a:r>
            <a:r>
              <a:rPr lang="en-US" sz="2400" dirty="0">
                <a:solidFill>
                  <a:schemeClr val="bg1"/>
                </a:solidFill>
              </a:rPr>
              <a:t> differs from these in that it produces a liquefying a-amylase. The sub </a:t>
            </a:r>
            <a:r>
              <a:rPr lang="en-US" sz="2400" dirty="0" err="1">
                <a:solidFill>
                  <a:schemeClr val="bg1"/>
                </a:solidFill>
              </a:rPr>
              <a:t>strate</a:t>
            </a:r>
            <a:r>
              <a:rPr lang="en-US" sz="2400" dirty="0">
                <a:solidFill>
                  <a:schemeClr val="bg1"/>
                </a:solidFill>
              </a:rPr>
              <a:t> concentration determines the extent to which the enzymes act in a liquefying or sac </a:t>
            </a:r>
            <a:r>
              <a:rPr lang="en-US" sz="2400" dirty="0" err="1">
                <a:solidFill>
                  <a:schemeClr val="bg1"/>
                </a:solidFill>
              </a:rPr>
              <a:t>charogenic</a:t>
            </a:r>
            <a:r>
              <a:rPr lang="en-US" sz="2400" dirty="0">
                <a:solidFill>
                  <a:schemeClr val="bg1"/>
                </a:solidFill>
              </a:rPr>
              <a:t> </a:t>
            </a:r>
            <a:r>
              <a:rPr lang="en-US" sz="2400" dirty="0" err="1">
                <a:solidFill>
                  <a:schemeClr val="bg1"/>
                </a:solidFill>
              </a:rPr>
              <a:t>manner.Some</a:t>
            </a:r>
            <a:r>
              <a:rPr lang="en-US" sz="2400" dirty="0">
                <a:solidFill>
                  <a:schemeClr val="bg1"/>
                </a:solidFill>
              </a:rPr>
              <a:t> a-amylase-producing fungi are from the genera </a:t>
            </a:r>
            <a:r>
              <a:rPr lang="en-US" sz="2400" dirty="0" err="1">
                <a:solidFill>
                  <a:schemeClr val="bg1"/>
                </a:solidFill>
              </a:rPr>
              <a:t>Aspergillus</a:t>
            </a:r>
            <a:r>
              <a:rPr lang="en-US" sz="2400" dirty="0">
                <a:solidFill>
                  <a:schemeClr val="bg1"/>
                </a:solidFill>
              </a:rPr>
              <a:t>, </a:t>
            </a:r>
            <a:r>
              <a:rPr lang="en-US" sz="2400" dirty="0" err="1">
                <a:solidFill>
                  <a:schemeClr val="bg1"/>
                </a:solidFill>
              </a:rPr>
              <a:t>Penicillium</a:t>
            </a:r>
            <a:r>
              <a:rPr lang="en-US" sz="2400" dirty="0">
                <a:solidFill>
                  <a:schemeClr val="bg1"/>
                </a:solidFill>
              </a:rPr>
              <a:t>, </a:t>
            </a:r>
            <a:r>
              <a:rPr lang="en-US" sz="2400" dirty="0" err="1">
                <a:solidFill>
                  <a:schemeClr val="bg1"/>
                </a:solidFill>
              </a:rPr>
              <a:t>Cephalospo</a:t>
            </a:r>
            <a:r>
              <a:rPr lang="en-US" sz="2400" dirty="0">
                <a:solidFill>
                  <a:schemeClr val="bg1"/>
                </a:solidFill>
              </a:rPr>
              <a:t> </a:t>
            </a:r>
            <a:r>
              <a:rPr lang="en-US" sz="2400" dirty="0" err="1">
                <a:solidFill>
                  <a:schemeClr val="bg1"/>
                </a:solidFill>
              </a:rPr>
              <a:t>rium</a:t>
            </a:r>
            <a:r>
              <a:rPr lang="en-US" sz="2400" dirty="0">
                <a:solidFill>
                  <a:schemeClr val="bg1"/>
                </a:solidFill>
              </a:rPr>
              <a:t>, </a:t>
            </a:r>
            <a:r>
              <a:rPr lang="en-US" sz="2400" dirty="0" err="1">
                <a:solidFill>
                  <a:schemeClr val="bg1"/>
                </a:solidFill>
              </a:rPr>
              <a:t>Mucor</a:t>
            </a:r>
            <a:r>
              <a:rPr lang="en-US" sz="2400" dirty="0">
                <a:solidFill>
                  <a:schemeClr val="bg1"/>
                </a:solidFill>
              </a:rPr>
              <a:t>, Candida, </a:t>
            </a:r>
            <a:r>
              <a:rPr lang="en-US" sz="2400" dirty="0" err="1">
                <a:solidFill>
                  <a:schemeClr val="bg1"/>
                </a:solidFill>
              </a:rPr>
              <a:t>Neurospora</a:t>
            </a:r>
            <a:r>
              <a:rPr lang="en-US" sz="2400" dirty="0">
                <a:solidFill>
                  <a:schemeClr val="bg1"/>
                </a:solidFill>
              </a:rPr>
              <a:t>, and </a:t>
            </a:r>
            <a:r>
              <a:rPr lang="en-US" sz="2400" dirty="0" err="1">
                <a:solidFill>
                  <a:schemeClr val="bg1"/>
                </a:solidFill>
              </a:rPr>
              <a:t>Rhizopus.The</a:t>
            </a:r>
            <a:r>
              <a:rPr lang="en-US" sz="2400" dirty="0">
                <a:solidFill>
                  <a:schemeClr val="bg1"/>
                </a:solidFill>
              </a:rPr>
              <a:t> molecular weights of various a-amylases do not differ considerably (Table 11.3). They all contain a large proportion of tyrosine and </a:t>
            </a:r>
            <a:r>
              <a:rPr lang="en-US" sz="2400" dirty="0" err="1">
                <a:solidFill>
                  <a:schemeClr val="bg1"/>
                </a:solidFill>
              </a:rPr>
              <a:t>tryp</a:t>
            </a:r>
            <a:endParaRPr lang="en-US" sz="2400"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81000" y="304800"/>
            <a:ext cx="8534400" cy="6370975"/>
          </a:xfrm>
          <a:prstGeom prst="rect">
            <a:avLst/>
          </a:prstGeom>
        </p:spPr>
        <p:txBody>
          <a:bodyPr wrap="square">
            <a:spAutoFit/>
          </a:bodyPr>
          <a:lstStyle/>
          <a:p>
            <a:r>
              <a:rPr lang="en-US" sz="2400" dirty="0">
                <a:solidFill>
                  <a:schemeClr val="bg1"/>
                </a:solidFill>
              </a:rPr>
              <a:t>Fogarty, 1983)</a:t>
            </a:r>
            <a:r>
              <a:rPr lang="en-US" sz="2400" dirty="0" err="1">
                <a:solidFill>
                  <a:schemeClr val="bg1"/>
                </a:solidFill>
              </a:rPr>
              <a:t>tophan</a:t>
            </a:r>
            <a:r>
              <a:rPr lang="en-US" sz="2400" dirty="0">
                <a:solidFill>
                  <a:schemeClr val="bg1"/>
                </a:solidFill>
              </a:rPr>
              <a:t> in the enzyme protein and most require calcium as a </a:t>
            </a:r>
            <a:r>
              <a:rPr lang="en-US" sz="2400" dirty="0" err="1">
                <a:solidFill>
                  <a:schemeClr val="bg1"/>
                </a:solidFill>
              </a:rPr>
              <a:t>stabilizer.The</a:t>
            </a:r>
            <a:r>
              <a:rPr lang="en-US" sz="2400" dirty="0">
                <a:solidFill>
                  <a:schemeClr val="bg1"/>
                </a:solidFill>
              </a:rPr>
              <a:t> most important a-amylases are produced by Bacillus </a:t>
            </a:r>
            <a:r>
              <a:rPr lang="en-US" sz="2400" dirty="0" err="1">
                <a:solidFill>
                  <a:schemeClr val="bg1"/>
                </a:solidFill>
              </a:rPr>
              <a:t>amyloliquefaciens</a:t>
            </a:r>
            <a:r>
              <a:rPr lang="en-US" sz="2400" dirty="0">
                <a:solidFill>
                  <a:schemeClr val="bg1"/>
                </a:solidFill>
              </a:rPr>
              <a:t>, Bacillus </a:t>
            </a:r>
            <a:r>
              <a:rPr lang="en-US" sz="2400" dirty="0" err="1">
                <a:solidFill>
                  <a:schemeClr val="bg1"/>
                </a:solidFill>
              </a:rPr>
              <a:t>lichenifor</a:t>
            </a:r>
            <a:r>
              <a:rPr lang="en-US" sz="2400" dirty="0">
                <a:solidFill>
                  <a:schemeClr val="bg1"/>
                </a:solidFill>
              </a:rPr>
              <a:t>.. </a:t>
            </a:r>
            <a:r>
              <a:rPr lang="en-US" sz="2400" dirty="0" err="1">
                <a:solidFill>
                  <a:schemeClr val="bg1"/>
                </a:solidFill>
              </a:rPr>
              <a:t>mis</a:t>
            </a:r>
            <a:r>
              <a:rPr lang="en-US" sz="2400" dirty="0">
                <a:solidFill>
                  <a:schemeClr val="bg1"/>
                </a:solidFill>
              </a:rPr>
              <a:t>, and </a:t>
            </a:r>
            <a:r>
              <a:rPr lang="en-US" sz="2400" dirty="0" err="1">
                <a:solidFill>
                  <a:schemeClr val="bg1"/>
                </a:solidFill>
              </a:rPr>
              <a:t>Aspergillus</a:t>
            </a:r>
            <a:r>
              <a:rPr lang="en-US" sz="2400" dirty="0">
                <a:solidFill>
                  <a:schemeClr val="bg1"/>
                </a:solidFill>
              </a:rPr>
              <a:t> </a:t>
            </a:r>
            <a:r>
              <a:rPr lang="en-US" sz="2400" dirty="0" err="1">
                <a:solidFill>
                  <a:schemeClr val="bg1"/>
                </a:solidFill>
              </a:rPr>
              <a:t>oryzae</a:t>
            </a:r>
            <a:r>
              <a:rPr lang="en-US" sz="2400" dirty="0">
                <a:solidFill>
                  <a:schemeClr val="bg1"/>
                </a:solidFill>
              </a:rPr>
              <a:t>, Bacillus amylases a used much more extensively than those of As </a:t>
            </a:r>
            <a:r>
              <a:rPr lang="en-US" sz="2400" dirty="0" err="1">
                <a:solidFill>
                  <a:schemeClr val="bg1"/>
                </a:solidFill>
              </a:rPr>
              <a:t>pergillus</a:t>
            </a:r>
            <a:r>
              <a:rPr lang="en-US" sz="2400" dirty="0">
                <a:solidFill>
                  <a:schemeClr val="bg1"/>
                </a:solidFill>
              </a:rPr>
              <a:t>. The most important areas of application for these two enzymes are shown in Table 114Production of bacterial a-amylases Bacterial am </a:t>
            </a:r>
            <a:r>
              <a:rPr lang="en-US" sz="2400" dirty="0" err="1">
                <a:solidFill>
                  <a:schemeClr val="bg1"/>
                </a:solidFill>
              </a:rPr>
              <a:t>ylase</a:t>
            </a:r>
            <a:r>
              <a:rPr lang="en-US" sz="2400" dirty="0">
                <a:solidFill>
                  <a:schemeClr val="bg1"/>
                </a:solidFill>
              </a:rPr>
              <a:t> production involves the function of the nor mal cell machinery for protein synthesis. This is shown by experiments involving the addition of antibiotics. If the specific antibiotics are used to inhibit protein synthesis in B. </a:t>
            </a:r>
            <a:r>
              <a:rPr lang="en-US" sz="2400" dirty="0" err="1">
                <a:solidFill>
                  <a:schemeClr val="bg1"/>
                </a:solidFill>
              </a:rPr>
              <a:t>subtilis</a:t>
            </a:r>
            <a:r>
              <a:rPr lang="en-US" sz="2400" dirty="0">
                <a:solidFill>
                  <a:schemeClr val="bg1"/>
                </a:solidFill>
              </a:rPr>
              <a:t> during the production of a-amylases, both growth and pro </a:t>
            </a:r>
            <a:r>
              <a:rPr lang="en-US" sz="2400" dirty="0" err="1">
                <a:solidFill>
                  <a:schemeClr val="bg1"/>
                </a:solidFill>
              </a:rPr>
              <a:t>duction</a:t>
            </a:r>
            <a:r>
              <a:rPr lang="en-US" sz="2400" dirty="0">
                <a:solidFill>
                  <a:schemeClr val="bg1"/>
                </a:solidFill>
              </a:rPr>
              <a:t> of amylase cease (Figure 11.4). Com pared to the mRNA of intracellular enzymes (</a:t>
            </a:r>
            <a:r>
              <a:rPr lang="en-US" sz="2400" dirty="0" err="1">
                <a:solidFill>
                  <a:schemeClr val="bg1"/>
                </a:solidFill>
              </a:rPr>
              <a:t>sta</a:t>
            </a:r>
            <a:r>
              <a:rPr lang="en-US" sz="2400" dirty="0">
                <a:solidFill>
                  <a:schemeClr val="bg1"/>
                </a:solidFill>
              </a:rPr>
              <a:t>- </a:t>
            </a:r>
            <a:r>
              <a:rPr lang="en-US" sz="2400" dirty="0" err="1">
                <a:solidFill>
                  <a:schemeClr val="bg1"/>
                </a:solidFill>
              </a:rPr>
              <a:t>bility</a:t>
            </a:r>
            <a:r>
              <a:rPr lang="en-US" sz="2400" dirty="0">
                <a:solidFill>
                  <a:schemeClr val="bg1"/>
                </a:solidFill>
              </a:rPr>
              <a:t> about 2 minutes for Escherichia coli), the mRNA for the production of extracellular hydro </a:t>
            </a:r>
            <a:r>
              <a:rPr lang="en-US" sz="2400" dirty="0" err="1">
                <a:solidFill>
                  <a:schemeClr val="bg1"/>
                </a:solidFill>
              </a:rPr>
              <a:t>lases</a:t>
            </a:r>
            <a:r>
              <a:rPr lang="en-US" sz="2400" dirty="0">
                <a:solidFill>
                  <a:schemeClr val="bg1"/>
                </a:solidFill>
              </a:rPr>
              <a:t> has an extremely long lifetime. When ac </a:t>
            </a:r>
            <a:r>
              <a:rPr lang="en-US" sz="2400" dirty="0" err="1">
                <a:solidFill>
                  <a:schemeClr val="bg1"/>
                </a:solidFill>
              </a:rPr>
              <a:t>tinomycin</a:t>
            </a:r>
            <a:r>
              <a:rPr lang="en-US" sz="2400" dirty="0">
                <a:solidFill>
                  <a:schemeClr val="bg1"/>
                </a:solidFill>
              </a:rPr>
              <a:t> D is added to the amylase-producing culture to inhibit RNA synthesis, both RNA </a:t>
            </a:r>
            <a:r>
              <a:rPr lang="en-US" sz="2400" dirty="0" err="1">
                <a:solidFill>
                  <a:schemeClr val="bg1"/>
                </a:solidFill>
              </a:rPr>
              <a:t>syn</a:t>
            </a:r>
            <a:r>
              <a:rPr lang="en-US" sz="2400" dirty="0">
                <a:solidFill>
                  <a:schemeClr val="bg1"/>
                </a:solidFill>
              </a:rPr>
              <a:t>- thesis and growth cease after 30 minutes but the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1028343"/>
            <a:ext cx="8534400" cy="5262979"/>
          </a:xfrm>
          <a:prstGeom prst="rect">
            <a:avLst/>
          </a:prstGeom>
        </p:spPr>
        <p:txBody>
          <a:bodyPr wrap="square">
            <a:spAutoFit/>
          </a:bodyPr>
          <a:lstStyle/>
          <a:p>
            <a:r>
              <a:rPr lang="en-US" sz="2400" dirty="0">
                <a:solidFill>
                  <a:schemeClr val="bg1"/>
                </a:solidFill>
              </a:rPr>
              <a:t>[09:22, 12/30/2020] </a:t>
            </a:r>
            <a:r>
              <a:rPr lang="en-US" sz="2400" dirty="0" err="1">
                <a:solidFill>
                  <a:schemeClr val="bg1"/>
                </a:solidFill>
              </a:rPr>
              <a:t>shaikh</a:t>
            </a:r>
            <a:r>
              <a:rPr lang="en-US" sz="2400" dirty="0">
                <a:solidFill>
                  <a:schemeClr val="bg1"/>
                </a:solidFill>
              </a:rPr>
              <a:t> </a:t>
            </a:r>
            <a:r>
              <a:rPr lang="en-US" sz="2400" dirty="0" err="1">
                <a:solidFill>
                  <a:schemeClr val="bg1"/>
                </a:solidFill>
              </a:rPr>
              <a:t>sajid</a:t>
            </a:r>
            <a:r>
              <a:rPr lang="en-US" sz="2400" dirty="0">
                <a:solidFill>
                  <a:schemeClr val="bg1"/>
                </a:solidFill>
              </a:rPr>
              <a:t>: </a:t>
            </a:r>
            <a:r>
              <a:rPr lang="en-US" sz="2400" dirty="0" err="1">
                <a:solidFill>
                  <a:schemeClr val="bg1"/>
                </a:solidFill>
              </a:rPr>
              <a:t>roduction</a:t>
            </a:r>
            <a:r>
              <a:rPr lang="en-US" sz="2400" dirty="0">
                <a:solidFill>
                  <a:schemeClr val="bg1"/>
                </a:solidFill>
              </a:rPr>
              <a:t> of amylase continues (Figure 11.5). For industrial production, a-amylases are produced either in batch or in fed-batch </a:t>
            </a:r>
            <a:r>
              <a:rPr lang="en-US" sz="2400" dirty="0" err="1">
                <a:solidFill>
                  <a:schemeClr val="bg1"/>
                </a:solidFill>
              </a:rPr>
              <a:t>fermen</a:t>
            </a:r>
            <a:r>
              <a:rPr lang="en-US" sz="2400" dirty="0">
                <a:solidFill>
                  <a:schemeClr val="bg1"/>
                </a:solidFill>
              </a:rPr>
              <a:t> </a:t>
            </a:r>
            <a:r>
              <a:rPr lang="en-US" sz="2400" dirty="0" err="1">
                <a:solidFill>
                  <a:schemeClr val="bg1"/>
                </a:solidFill>
              </a:rPr>
              <a:t>tation</a:t>
            </a:r>
            <a:r>
              <a:rPr lang="en-US" sz="2400" dirty="0">
                <a:solidFill>
                  <a:schemeClr val="bg1"/>
                </a:solidFill>
              </a:rPr>
              <a:t>. The enzyme formation rate is very low during exponential growth in many production strains, but just before the growth rate decreases and spore formation begins, amylase production increases (Figure 11.6).The production of a-amylases is regulated by several genes, which have been only partially[09:22, 12/30/2020] </a:t>
            </a:r>
            <a:r>
              <a:rPr lang="en-US" sz="2400" dirty="0" err="1">
                <a:solidFill>
                  <a:schemeClr val="bg1"/>
                </a:solidFill>
              </a:rPr>
              <a:t>shaikh</a:t>
            </a:r>
            <a:r>
              <a:rPr lang="en-US" sz="2400" dirty="0">
                <a:solidFill>
                  <a:schemeClr val="bg1"/>
                </a:solidFill>
              </a:rPr>
              <a:t> </a:t>
            </a:r>
            <a:r>
              <a:rPr lang="en-US" sz="2400" dirty="0" err="1">
                <a:solidFill>
                  <a:schemeClr val="bg1"/>
                </a:solidFill>
              </a:rPr>
              <a:t>sajid</a:t>
            </a:r>
            <a:r>
              <a:rPr lang="en-US" sz="2400" dirty="0">
                <a:solidFill>
                  <a:schemeClr val="bg1"/>
                </a:solidFill>
              </a:rPr>
              <a:t>: characterized. Whereas single-step mutations in crease yields by a factor of 2-7, mutants have been selected after 5 steps which produce yields 250 times greater than the wild strain. [09:22, 12/30/2020] </a:t>
            </a:r>
            <a:r>
              <a:rPr lang="en-US" sz="2400" dirty="0" err="1">
                <a:solidFill>
                  <a:schemeClr val="bg1"/>
                </a:solidFill>
              </a:rPr>
              <a:t>shaikh</a:t>
            </a:r>
            <a:r>
              <a:rPr lang="en-US" sz="2400" dirty="0">
                <a:solidFill>
                  <a:schemeClr val="bg1"/>
                </a:solidFill>
              </a:rPr>
              <a:t> </a:t>
            </a:r>
            <a:r>
              <a:rPr lang="en-US" sz="2400" dirty="0" err="1">
                <a:solidFill>
                  <a:schemeClr val="bg1"/>
                </a:solidFill>
              </a:rPr>
              <a:t>sajid</a:t>
            </a:r>
            <a:r>
              <a:rPr lang="en-US" sz="2400" dirty="0">
                <a:solidFill>
                  <a:schemeClr val="bg1"/>
                </a:solidFill>
              </a:rPr>
              <a:t>: Since starch is a macromolecule, it cannot be taken up by the cells and hence cannot act as an inducer of a-amylase synthesis.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1305342"/>
            <a:ext cx="8534400" cy="4154984"/>
          </a:xfrm>
          <a:prstGeom prst="rect">
            <a:avLst/>
          </a:prstGeom>
        </p:spPr>
        <p:txBody>
          <a:bodyPr wrap="square">
            <a:spAutoFit/>
          </a:bodyPr>
          <a:lstStyle/>
          <a:p>
            <a:r>
              <a:rPr lang="en-US" sz="2400" dirty="0">
                <a:solidFill>
                  <a:prstClr val="black"/>
                </a:solidFill>
              </a:rPr>
              <a:t>It is assumed that a small amount of enzyme is produced </a:t>
            </a:r>
            <a:r>
              <a:rPr lang="en-US" sz="2400" dirty="0" err="1">
                <a:solidFill>
                  <a:prstClr val="black"/>
                </a:solidFill>
              </a:rPr>
              <a:t>consti</a:t>
            </a:r>
            <a:r>
              <a:rPr lang="en-US" sz="2400" dirty="0">
                <a:solidFill>
                  <a:prstClr val="black"/>
                </a:solidFill>
              </a:rPr>
              <a:t>[09:23, 12/30/2020] </a:t>
            </a:r>
            <a:r>
              <a:rPr lang="en-US" sz="2400" dirty="0" err="1">
                <a:solidFill>
                  <a:prstClr val="black"/>
                </a:solidFill>
              </a:rPr>
              <a:t>shaikh</a:t>
            </a:r>
            <a:r>
              <a:rPr lang="en-US" sz="2400" dirty="0">
                <a:solidFill>
                  <a:prstClr val="black"/>
                </a:solidFill>
              </a:rPr>
              <a:t> </a:t>
            </a:r>
            <a:r>
              <a:rPr lang="en-US" sz="2400" dirty="0" err="1">
                <a:solidFill>
                  <a:prstClr val="black"/>
                </a:solidFill>
              </a:rPr>
              <a:t>sajid</a:t>
            </a:r>
            <a:r>
              <a:rPr lang="en-US" sz="2400" dirty="0">
                <a:solidFill>
                  <a:prstClr val="black"/>
                </a:solidFill>
              </a:rPr>
              <a:t>: </a:t>
            </a:r>
            <a:r>
              <a:rPr lang="en-US" sz="2400" dirty="0" err="1">
                <a:solidFill>
                  <a:prstClr val="black"/>
                </a:solidFill>
              </a:rPr>
              <a:t>tutively</a:t>
            </a:r>
            <a:r>
              <a:rPr lang="en-US" sz="2400" dirty="0">
                <a:solidFill>
                  <a:prstClr val="black"/>
                </a:solidFill>
              </a:rPr>
              <a:t> and excreted into the medium where its action on starch leads to the production of low molecular-weight inducers. </a:t>
            </a:r>
            <a:r>
              <a:rPr lang="en-US" sz="2400" dirty="0" err="1">
                <a:solidFill>
                  <a:prstClr val="black"/>
                </a:solidFill>
              </a:rPr>
              <a:t>Catabolite</a:t>
            </a:r>
            <a:r>
              <a:rPr lang="en-US" sz="2400" dirty="0">
                <a:solidFill>
                  <a:prstClr val="black"/>
                </a:solidFill>
              </a:rPr>
              <a:t> </a:t>
            </a:r>
            <a:r>
              <a:rPr lang="en-US" sz="2400" dirty="0" err="1">
                <a:solidFill>
                  <a:prstClr val="black"/>
                </a:solidFill>
              </a:rPr>
              <a:t>repres</a:t>
            </a:r>
            <a:r>
              <a:rPr lang="en-US" sz="2400" dirty="0">
                <a:solidFill>
                  <a:prstClr val="black"/>
                </a:solidFill>
              </a:rPr>
              <a:t> </a:t>
            </a:r>
            <a:r>
              <a:rPr lang="en-US" sz="2400" dirty="0" err="1">
                <a:solidFill>
                  <a:prstClr val="black"/>
                </a:solidFill>
              </a:rPr>
              <a:t>sion</a:t>
            </a:r>
            <a:r>
              <a:rPr lang="en-US" sz="2400" dirty="0">
                <a:solidFill>
                  <a:prstClr val="black"/>
                </a:solidFill>
              </a:rPr>
              <a:t> is significant in the production of most ex. </a:t>
            </a:r>
            <a:r>
              <a:rPr lang="en-US" sz="2400" dirty="0" err="1">
                <a:solidFill>
                  <a:prstClr val="black"/>
                </a:solidFill>
              </a:rPr>
              <a:t>tracellular</a:t>
            </a:r>
            <a:r>
              <a:rPr lang="en-US" sz="2400" dirty="0">
                <a:solidFill>
                  <a:prstClr val="black"/>
                </a:solidFill>
              </a:rPr>
              <a:t> enzymes. Glucose promotes the best growth compared to other substrates, but is the least favorable in terms of amylase production. In continuous fermentation with carbohydrate as a limiting factor, growth is inversely proportional to the a-amylase production. When nitrogen is used as a limiting factor with excess glucose, only traces of amylase are produced.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001643"/>
          </a:xfrm>
          <a:prstGeom prst="rect">
            <a:avLst/>
          </a:prstGeom>
          <a:ln>
            <a:solidFill>
              <a:srgbClr val="7030A0"/>
            </a:solidFill>
          </a:ln>
        </p:spPr>
        <p:txBody>
          <a:bodyPr wrap="square">
            <a:spAutoFit/>
          </a:bodyPr>
          <a:lstStyle/>
          <a:p>
            <a:pPr lvl="0">
              <a:buFont typeface="Arial" pitchFamily="34" charset="0"/>
              <a:buChar char="•"/>
            </a:pPr>
            <a:r>
              <a:rPr lang="en-US" sz="2400" dirty="0">
                <a:solidFill>
                  <a:prstClr val="black"/>
                </a:solidFill>
              </a:rPr>
              <a:t>   There is the necessity of intermittent aeration without agitation. </a:t>
            </a:r>
          </a:p>
          <a:p>
            <a:pPr lvl="0"/>
            <a:r>
              <a:rPr lang="en-US" sz="2400" dirty="0">
                <a:solidFill>
                  <a:prstClr val="black"/>
                </a:solidFill>
              </a:rPr>
              <a:t>     But it is not necessary to control pH and to feed incrementally. </a:t>
            </a:r>
          </a:p>
          <a:p>
            <a:pPr lvl="0">
              <a:buFont typeface="Arial" pitchFamily="34" charset="0"/>
              <a:buChar char="•"/>
            </a:pPr>
            <a:r>
              <a:rPr lang="en-US" sz="2400" dirty="0">
                <a:solidFill>
                  <a:prstClr val="black"/>
                </a:solidFill>
              </a:rPr>
              <a:t>   Maintenance of the culture at 20°C. is carried out by means of </a:t>
            </a:r>
          </a:p>
          <a:p>
            <a:pPr lvl="0"/>
            <a:r>
              <a:rPr lang="en-US" sz="2400" dirty="0">
                <a:solidFill>
                  <a:prstClr val="black"/>
                </a:solidFill>
              </a:rPr>
              <a:t>     the exterior cooling jackets. </a:t>
            </a:r>
          </a:p>
          <a:p>
            <a:pPr lvl="0">
              <a:buFont typeface="Arial" pitchFamily="34" charset="0"/>
              <a:buChar char="•"/>
            </a:pPr>
            <a:r>
              <a:rPr lang="en-US" sz="2400" dirty="0">
                <a:solidFill>
                  <a:prstClr val="black"/>
                </a:solidFill>
              </a:rPr>
              <a:t>   The yeast mass increases exponentially to give 17 grams pressed </a:t>
            </a:r>
          </a:p>
          <a:p>
            <a:pPr lvl="0"/>
            <a:r>
              <a:rPr lang="en-US" sz="2400" dirty="0">
                <a:solidFill>
                  <a:prstClr val="black"/>
                </a:solidFill>
              </a:rPr>
              <a:t>     yeast per liter after 48 hours. </a:t>
            </a:r>
          </a:p>
          <a:p>
            <a:pPr lvl="0">
              <a:buFont typeface="Arial" pitchFamily="34" charset="0"/>
              <a:buChar char="•"/>
            </a:pPr>
            <a:r>
              <a:rPr lang="en-US" sz="2400" dirty="0">
                <a:solidFill>
                  <a:prstClr val="black"/>
                </a:solidFill>
              </a:rPr>
              <a:t>   The culture is then used directly to inoculate fermentation </a:t>
            </a:r>
          </a:p>
          <a:p>
            <a:pPr lvl="0"/>
            <a:r>
              <a:rPr lang="en-US" sz="2400" dirty="0">
                <a:solidFill>
                  <a:prstClr val="black"/>
                </a:solidFill>
              </a:rPr>
              <a:t>     vessels. The usual rate of inoculation is of the order of 10-20% </a:t>
            </a:r>
          </a:p>
          <a:p>
            <a:pPr lvl="0"/>
            <a:r>
              <a:rPr lang="en-US" sz="2400" dirty="0">
                <a:solidFill>
                  <a:prstClr val="black"/>
                </a:solidFill>
              </a:rPr>
              <a:t>     by volume. This type of propagation ensures that the yeast </a:t>
            </a:r>
          </a:p>
          <a:p>
            <a:pPr lvl="0"/>
            <a:r>
              <a:rPr lang="en-US" sz="2400" dirty="0">
                <a:solidFill>
                  <a:prstClr val="black"/>
                </a:solidFill>
              </a:rPr>
              <a:t>     develops fermentatively (it is catabolite-repressed by the </a:t>
            </a:r>
            <a:r>
              <a:rPr lang="en-US" sz="2400" dirty="0" err="1">
                <a:solidFill>
                  <a:prstClr val="black"/>
                </a:solidFill>
              </a:rPr>
              <a:t>wort</a:t>
            </a:r>
            <a:r>
              <a:rPr lang="en-US" sz="2400" dirty="0">
                <a:solidFill>
                  <a:prstClr val="black"/>
                </a:solidFill>
              </a:rPr>
              <a:t> </a:t>
            </a:r>
          </a:p>
          <a:p>
            <a:pPr lvl="0"/>
            <a:r>
              <a:rPr lang="en-US" sz="2400" dirty="0">
                <a:solidFill>
                  <a:prstClr val="black"/>
                </a:solidFill>
              </a:rPr>
              <a:t>     sugars, mainly maltose). </a:t>
            </a:r>
          </a:p>
          <a:p>
            <a:pPr lvl="0">
              <a:buFont typeface="Arial" pitchFamily="34" charset="0"/>
              <a:buChar char="•"/>
            </a:pPr>
            <a:r>
              <a:rPr lang="en-US" sz="2400" dirty="0">
                <a:solidFill>
                  <a:prstClr val="black"/>
                </a:solidFill>
              </a:rPr>
              <a:t>    The empirical equation for the brewers' yeast production is as   </a:t>
            </a:r>
          </a:p>
          <a:p>
            <a:pPr lvl="0"/>
            <a:r>
              <a:rPr lang="en-US" sz="2400" dirty="0">
                <a:solidFill>
                  <a:prstClr val="black"/>
                </a:solidFill>
              </a:rPr>
              <a:t>     shown below:</a:t>
            </a:r>
          </a:p>
          <a:p>
            <a:pPr lvl="0"/>
            <a:r>
              <a:rPr lang="en-US" sz="2400" dirty="0">
                <a:solidFill>
                  <a:prstClr val="black"/>
                </a:solidFill>
              </a:rPr>
              <a:t>      </a:t>
            </a:r>
          </a:p>
          <a:p>
            <a:pPr lvl="0"/>
            <a:r>
              <a:rPr lang="en-US" sz="2400" dirty="0">
                <a:solidFill>
                  <a:prstClr val="black"/>
                </a:solidFill>
              </a:rPr>
              <a:t>    </a:t>
            </a:r>
            <a:r>
              <a:rPr lang="en-US" sz="2400" b="1" dirty="0">
                <a:solidFill>
                  <a:srgbClr val="FF0000"/>
                </a:solidFill>
              </a:rPr>
              <a:t>Maltose</a:t>
            </a:r>
            <a:r>
              <a:rPr lang="en-US" sz="2400" b="1" dirty="0">
                <a:solidFill>
                  <a:prstClr val="black"/>
                </a:solidFill>
              </a:rPr>
              <a:t>    +  </a:t>
            </a:r>
            <a:r>
              <a:rPr lang="en-US" sz="2400" b="1" dirty="0">
                <a:solidFill>
                  <a:srgbClr val="FF0000"/>
                </a:solidFill>
              </a:rPr>
              <a:t>Ammonia</a:t>
            </a:r>
            <a:r>
              <a:rPr lang="en-US" sz="2400" b="1" dirty="0">
                <a:solidFill>
                  <a:prstClr val="black"/>
                </a:solidFill>
              </a:rPr>
              <a:t>               </a:t>
            </a:r>
            <a:r>
              <a:rPr lang="en-US" sz="2400" b="1" dirty="0">
                <a:solidFill>
                  <a:srgbClr val="7030A0"/>
                </a:solidFill>
              </a:rPr>
              <a:t>Yeast</a:t>
            </a:r>
            <a:r>
              <a:rPr lang="en-US" sz="2400" b="1" dirty="0">
                <a:solidFill>
                  <a:prstClr val="black"/>
                </a:solidFill>
              </a:rPr>
              <a:t>    +   </a:t>
            </a:r>
            <a:r>
              <a:rPr lang="en-US" sz="2400" b="1" dirty="0">
                <a:solidFill>
                  <a:srgbClr val="FF0000"/>
                </a:solidFill>
              </a:rPr>
              <a:t>Ethanol</a:t>
            </a:r>
            <a:r>
              <a:rPr lang="en-US" sz="2400" b="1" dirty="0">
                <a:solidFill>
                  <a:prstClr val="black"/>
                </a:solidFill>
              </a:rPr>
              <a:t>    +    </a:t>
            </a:r>
            <a:r>
              <a:rPr lang="en-US" sz="2400" b="1" dirty="0">
                <a:solidFill>
                  <a:srgbClr val="FF0000"/>
                </a:solidFill>
              </a:rPr>
              <a:t>CO</a:t>
            </a:r>
            <a:r>
              <a:rPr lang="en-US" sz="2400" b="1" baseline="-25000" dirty="0">
                <a:solidFill>
                  <a:srgbClr val="FF0000"/>
                </a:solidFill>
              </a:rPr>
              <a:t>2</a:t>
            </a:r>
            <a:r>
              <a:rPr lang="en-US" sz="2400" b="1" dirty="0">
                <a:solidFill>
                  <a:prstClr val="black"/>
                </a:solidFill>
              </a:rPr>
              <a:t> </a:t>
            </a:r>
          </a:p>
          <a:p>
            <a:pPr lvl="0"/>
            <a:r>
              <a:rPr lang="en-US" sz="2400" dirty="0">
                <a:solidFill>
                  <a:prstClr val="black"/>
                </a:solidFill>
              </a:rPr>
              <a:t>     200 gms.          1 gm                    10 gms.        97-5 gms.  93.6 gms.</a:t>
            </a:r>
          </a:p>
        </p:txBody>
      </p:sp>
      <p:cxnSp>
        <p:nvCxnSpPr>
          <p:cNvPr id="6" name="Straight Arrow Connector 5"/>
          <p:cNvCxnSpPr/>
          <p:nvPr/>
        </p:nvCxnSpPr>
        <p:spPr>
          <a:xfrm>
            <a:off x="3657600" y="5638800"/>
            <a:ext cx="7620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197346"/>
            <a:ext cx="8534400" cy="6001643"/>
          </a:xfrm>
          <a:prstGeom prst="rect">
            <a:avLst/>
          </a:prstGeom>
        </p:spPr>
        <p:txBody>
          <a:bodyPr wrap="square">
            <a:spAutoFit/>
          </a:bodyPr>
          <a:lstStyle/>
          <a:p>
            <a:r>
              <a:rPr lang="en-US" sz="2400" dirty="0">
                <a:solidFill>
                  <a:schemeClr val="bg1"/>
                </a:solidFill>
              </a:rPr>
              <a:t>[09:23, 12/30/2020] </a:t>
            </a:r>
            <a:r>
              <a:rPr lang="en-US" sz="2400" dirty="0" err="1">
                <a:solidFill>
                  <a:schemeClr val="bg1"/>
                </a:solidFill>
              </a:rPr>
              <a:t>shaikh</a:t>
            </a:r>
            <a:r>
              <a:rPr lang="en-US" sz="2400" dirty="0">
                <a:solidFill>
                  <a:schemeClr val="bg1"/>
                </a:solidFill>
              </a:rPr>
              <a:t> </a:t>
            </a:r>
            <a:r>
              <a:rPr lang="en-US" sz="2400" dirty="0" err="1">
                <a:solidFill>
                  <a:schemeClr val="bg1"/>
                </a:solidFill>
              </a:rPr>
              <a:t>sajid</a:t>
            </a:r>
            <a:r>
              <a:rPr lang="en-US" sz="2400" dirty="0">
                <a:solidFill>
                  <a:schemeClr val="bg1"/>
                </a:solidFill>
              </a:rPr>
              <a:t>: It seems unlikely that amylase is excreted by pure diffusion, since the molecule is quite large and is hydrophilic. There is good evidence that the biosynthesis as well as the steps leading to excretion of extracellular proteins such as </a:t>
            </a:r>
            <a:r>
              <a:rPr lang="en-US" sz="2400" dirty="0" err="1">
                <a:solidFill>
                  <a:schemeClr val="bg1"/>
                </a:solidFill>
              </a:rPr>
              <a:t>amy</a:t>
            </a:r>
            <a:r>
              <a:rPr lang="en-US" sz="2400" dirty="0">
                <a:solidFill>
                  <a:schemeClr val="bg1"/>
                </a:solidFill>
              </a:rPr>
              <a:t> </a:t>
            </a:r>
            <a:r>
              <a:rPr lang="en-US" sz="2400" dirty="0" err="1">
                <a:solidFill>
                  <a:schemeClr val="bg1"/>
                </a:solidFill>
              </a:rPr>
              <a:t>lases</a:t>
            </a:r>
            <a:r>
              <a:rPr lang="en-US" sz="2400" dirty="0">
                <a:solidFill>
                  <a:schemeClr val="bg1"/>
                </a:solidFill>
              </a:rPr>
              <a:t> and proteases takes place at the outer </a:t>
            </a:r>
            <a:r>
              <a:rPr lang="en-US" sz="2400" dirty="0" err="1">
                <a:solidFill>
                  <a:schemeClr val="bg1"/>
                </a:solidFill>
              </a:rPr>
              <a:t>mem</a:t>
            </a:r>
            <a:r>
              <a:rPr lang="en-US" sz="2400" dirty="0">
                <a:solidFill>
                  <a:schemeClr val="bg1"/>
                </a:solidFill>
              </a:rPr>
              <a:t> </a:t>
            </a:r>
            <a:r>
              <a:rPr lang="en-US" sz="2400" dirty="0" err="1">
                <a:solidFill>
                  <a:schemeClr val="bg1"/>
                </a:solidFill>
              </a:rPr>
              <a:t>brane</a:t>
            </a:r>
            <a:r>
              <a:rPr lang="en-US" sz="2400" dirty="0">
                <a:solidFill>
                  <a:schemeClr val="bg1"/>
                </a:solidFill>
              </a:rPr>
              <a:t> of the cell. As it is formed, the protein contains an additional peptide, the signal peptide, which participates in the transfer of the nascent protein from the ribosome through the </a:t>
            </a:r>
            <a:r>
              <a:rPr lang="en-US" sz="2400" dirty="0" err="1">
                <a:solidFill>
                  <a:schemeClr val="bg1"/>
                </a:solidFill>
              </a:rPr>
              <a:t>mem</a:t>
            </a:r>
            <a:r>
              <a:rPr lang="en-US" sz="2400" dirty="0">
                <a:solidFill>
                  <a:schemeClr val="bg1"/>
                </a:solidFill>
              </a:rPr>
              <a:t> </a:t>
            </a:r>
            <a:r>
              <a:rPr lang="en-US" sz="2400" dirty="0" err="1">
                <a:solidFill>
                  <a:schemeClr val="bg1"/>
                </a:solidFill>
              </a:rPr>
              <a:t>brane</a:t>
            </a:r>
            <a:r>
              <a:rPr lang="en-US" sz="2400" dirty="0">
                <a:solidFill>
                  <a:schemeClr val="bg1"/>
                </a:solidFill>
              </a:rPr>
              <a:t>. Only after the protein has passed through the membrane does it fold into its tertiary configuration and the signal peptide is removed. A medium for the production of a-amylases in a 100 m fermenter with B. </a:t>
            </a:r>
            <a:r>
              <a:rPr lang="en-US" sz="2400" dirty="0" err="1">
                <a:solidFill>
                  <a:schemeClr val="bg1"/>
                </a:solidFill>
              </a:rPr>
              <a:t>subtilis</a:t>
            </a:r>
            <a:r>
              <a:rPr lang="en-US" sz="2400" dirty="0">
                <a:solidFill>
                  <a:schemeClr val="bg1"/>
                </a:solidFill>
              </a:rPr>
              <a:t> consists of: 5% starch, 0.56% NH.NO,, 0.28% sodium cit rate, 0.13% KH,PO., 0.05% </a:t>
            </a:r>
            <a:r>
              <a:rPr lang="en-US" sz="2400" dirty="0" err="1">
                <a:solidFill>
                  <a:schemeClr val="bg1"/>
                </a:solidFill>
              </a:rPr>
              <a:t>MgSO</a:t>
            </a:r>
            <a:r>
              <a:rPr lang="en-US" sz="2400" dirty="0">
                <a:solidFill>
                  <a:schemeClr val="bg1"/>
                </a:solidFill>
              </a:rPr>
              <a:t>, 7 H,O.[09:25, 12/30/2020] </a:t>
            </a:r>
            <a:r>
              <a:rPr lang="en-US" sz="2400" dirty="0" err="1">
                <a:solidFill>
                  <a:schemeClr val="bg1"/>
                </a:solidFill>
              </a:rPr>
              <a:t>shaikh</a:t>
            </a:r>
            <a:r>
              <a:rPr lang="en-US" sz="2400" dirty="0">
                <a:solidFill>
                  <a:schemeClr val="bg1"/>
                </a:solidFill>
              </a:rPr>
              <a:t> </a:t>
            </a:r>
            <a:r>
              <a:rPr lang="en-US" sz="2400" dirty="0" err="1">
                <a:solidFill>
                  <a:schemeClr val="bg1"/>
                </a:solidFill>
              </a:rPr>
              <a:t>sajid</a:t>
            </a:r>
            <a:r>
              <a:rPr lang="en-US" sz="2400" dirty="0">
                <a:solidFill>
                  <a:schemeClr val="bg1"/>
                </a:solidFill>
              </a:rPr>
              <a:t>: 0.01% </a:t>
            </a:r>
            <a:r>
              <a:rPr lang="en-US" sz="2400" dirty="0" err="1">
                <a:solidFill>
                  <a:schemeClr val="bg1"/>
                </a:solidFill>
              </a:rPr>
              <a:t>CaCl</a:t>
            </a:r>
            <a:r>
              <a:rPr lang="en-US" sz="2400" dirty="0">
                <a:solidFill>
                  <a:schemeClr val="bg1"/>
                </a:solidFill>
              </a:rPr>
              <a:t>, 2 H,O, 0.5% peptone, 0.2% yeast extract: pH 6.8. The effect of temperature on enzyme production and growth rate is given in Figure 11.7.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81000" y="381000"/>
            <a:ext cx="8534400" cy="6740307"/>
          </a:xfrm>
          <a:prstGeom prst="rect">
            <a:avLst/>
          </a:prstGeom>
        </p:spPr>
        <p:txBody>
          <a:bodyPr wrap="square">
            <a:spAutoFit/>
          </a:bodyPr>
          <a:lstStyle/>
          <a:p>
            <a:r>
              <a:rPr lang="en-US" sz="2400" dirty="0">
                <a:solidFill>
                  <a:schemeClr val="bg1"/>
                </a:solidFill>
              </a:rPr>
              <a:t>At 45°C, the maximal specific enzyme formation rate is reached with the test strain after 18 hours: however, the maximal amount of enzyme pro </a:t>
            </a:r>
            <a:r>
              <a:rPr lang="en-US" sz="2400" dirty="0" err="1">
                <a:solidFill>
                  <a:schemeClr val="bg1"/>
                </a:solidFill>
              </a:rPr>
              <a:t>duced</a:t>
            </a:r>
            <a:r>
              <a:rPr lang="en-US" sz="2400" dirty="0">
                <a:solidFill>
                  <a:schemeClr val="bg1"/>
                </a:solidFill>
              </a:rPr>
              <a:t> (up to 3000 units/ml) is obtained at con </a:t>
            </a:r>
            <a:r>
              <a:rPr lang="en-US" sz="2400" dirty="0" err="1">
                <a:solidFill>
                  <a:schemeClr val="bg1"/>
                </a:solidFill>
              </a:rPr>
              <a:t>siderably</a:t>
            </a:r>
            <a:r>
              <a:rPr lang="en-US" sz="2400" dirty="0">
                <a:solidFill>
                  <a:schemeClr val="bg1"/>
                </a:solidFill>
              </a:rPr>
              <a:t> lower temperatures (27 to 30°C). </a:t>
            </a:r>
            <a:r>
              <a:rPr lang="en-US" sz="2400" dirty="0" err="1">
                <a:solidFill>
                  <a:schemeClr val="bg1"/>
                </a:solidFill>
              </a:rPr>
              <a:t>Ther</a:t>
            </a:r>
            <a:r>
              <a:rPr lang="en-US" sz="2400" dirty="0">
                <a:solidFill>
                  <a:schemeClr val="bg1"/>
                </a:solidFill>
              </a:rPr>
              <a:t> </a:t>
            </a:r>
            <a:r>
              <a:rPr lang="en-US" sz="2400" dirty="0" err="1">
                <a:solidFill>
                  <a:schemeClr val="bg1"/>
                </a:solidFill>
              </a:rPr>
              <a:t>mophilic</a:t>
            </a:r>
            <a:r>
              <a:rPr lang="en-US" sz="2400" dirty="0">
                <a:solidFill>
                  <a:schemeClr val="bg1"/>
                </a:solidFill>
              </a:rPr>
              <a:t> strains are used in newer process </a:t>
            </a:r>
            <a:r>
              <a:rPr lang="en-US" sz="2400" dirty="0" err="1">
                <a:solidFill>
                  <a:schemeClr val="bg1"/>
                </a:solidFill>
              </a:rPr>
              <a:t>Thermomonospora</a:t>
            </a:r>
            <a:r>
              <a:rPr lang="en-US" sz="2400" dirty="0">
                <a:solidFill>
                  <a:schemeClr val="bg1"/>
                </a:solidFill>
              </a:rPr>
              <a:t>, isolated from compost, has a temperature optimum for growth and amylase production at 53°C. Figure 11.8 shows the </a:t>
            </a:r>
            <a:r>
              <a:rPr lang="en-US" sz="2400" dirty="0" err="1">
                <a:solidFill>
                  <a:schemeClr val="bg1"/>
                </a:solidFill>
              </a:rPr>
              <a:t>nar</a:t>
            </a:r>
            <a:r>
              <a:rPr lang="en-US" sz="2400" dirty="0">
                <a:solidFill>
                  <a:schemeClr val="bg1"/>
                </a:solidFill>
              </a:rPr>
              <a:t> row pH optimum for amylase production by this </a:t>
            </a:r>
            <a:r>
              <a:rPr lang="en-US" sz="2400" dirty="0" err="1">
                <a:solidFill>
                  <a:schemeClr val="bg1"/>
                </a:solidFill>
              </a:rPr>
              <a:t>strain.a</a:t>
            </a:r>
            <a:r>
              <a:rPr lang="en-US" sz="2400" dirty="0">
                <a:solidFill>
                  <a:schemeClr val="bg1"/>
                </a:solidFill>
              </a:rPr>
              <a:t>-Amylase production from fungi The production of fungal amylases is constitutive, but as with other enzymes, it is repressed by regulators. For amylase production using </a:t>
            </a:r>
            <a:r>
              <a:rPr lang="en-US" sz="2400" dirty="0" err="1">
                <a:solidFill>
                  <a:schemeClr val="bg1"/>
                </a:solidFill>
              </a:rPr>
              <a:t>Aspergillus</a:t>
            </a:r>
            <a:r>
              <a:rPr lang="en-US" sz="2400" dirty="0">
                <a:solidFill>
                  <a:schemeClr val="bg1"/>
                </a:solidFill>
              </a:rPr>
              <a:t> </a:t>
            </a:r>
            <a:r>
              <a:rPr lang="en-US" sz="2400" dirty="0" err="1">
                <a:solidFill>
                  <a:schemeClr val="bg1"/>
                </a:solidFill>
              </a:rPr>
              <a:t>oryzae</a:t>
            </a:r>
            <a:r>
              <a:rPr lang="en-US" sz="2400" dirty="0">
                <a:solidFill>
                  <a:schemeClr val="bg1"/>
                </a:solidFill>
              </a:rPr>
              <a:t>, the following nutrient solution can be used: 8% starch, 1.2% </a:t>
            </a:r>
            <a:r>
              <a:rPr lang="en-US" sz="2400" dirty="0" err="1">
                <a:solidFill>
                  <a:schemeClr val="bg1"/>
                </a:solidFill>
              </a:rPr>
              <a:t>NaNO</a:t>
            </a:r>
            <a:r>
              <a:rPr lang="en-US" sz="2400" dirty="0">
                <a:solidFill>
                  <a:schemeClr val="bg1"/>
                </a:solidFill>
              </a:rPr>
              <a:t>,, 0.1% K,HPO, 0.1% </a:t>
            </a:r>
            <a:r>
              <a:rPr lang="en-US" sz="2400" dirty="0" err="1">
                <a:solidFill>
                  <a:schemeClr val="bg1"/>
                </a:solidFill>
              </a:rPr>
              <a:t>MgSO</a:t>
            </a:r>
            <a:r>
              <a:rPr lang="en-US" sz="2400" dirty="0">
                <a:solidFill>
                  <a:schemeClr val="bg1"/>
                </a:solidFill>
              </a:rPr>
              <a:t>,, 0.05% KCI, 0.003% </a:t>
            </a:r>
            <a:r>
              <a:rPr lang="en-US" sz="2400" dirty="0" err="1">
                <a:solidFill>
                  <a:schemeClr val="bg1"/>
                </a:solidFill>
              </a:rPr>
              <a:t>FeSO</a:t>
            </a:r>
            <a:r>
              <a:rPr lang="en-US" sz="2400" dirty="0">
                <a:solidFill>
                  <a:schemeClr val="bg1"/>
                </a:solidFill>
              </a:rPr>
              <a:t>, 0.08% Mg(NO,), 0.05% Mg(H,PO,), 2.0% malt extract. The medium composition must be optimized, be cause as seen in Table 11.5, a marked shift in enzymatic activities is observed when different carbohydrates are </a:t>
            </a:r>
            <a:r>
              <a:rPr lang="en-US" sz="2400" dirty="0" err="1">
                <a:solidFill>
                  <a:schemeClr val="bg1"/>
                </a:solidFill>
              </a:rPr>
              <a:t>used.The</a:t>
            </a:r>
            <a:r>
              <a:rPr lang="en-US" sz="2400" dirty="0">
                <a:solidFill>
                  <a:schemeClr val="bg1"/>
                </a:solidFill>
              </a:rPr>
              <a:t> optimal temperature lies in a narrow range between 28-30°C, and the duration of the fermentation process is 3-4 days.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2"/>
          <a:srcRect/>
          <a:stretch>
            <a:fillRect/>
          </a:stretch>
        </p:blipFill>
        <p:spPr bwMode="auto">
          <a:xfrm rot="16200000">
            <a:off x="2268901" y="-516301"/>
            <a:ext cx="4529998" cy="7848600"/>
          </a:xfrm>
          <a:prstGeom prst="rect">
            <a:avLst/>
          </a:prstGeom>
          <a:noFill/>
          <a:ln w="28575">
            <a:solidFill>
              <a:srgbClr val="FF0000"/>
            </a:solid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92443"/>
          </a:xfrm>
          <a:prstGeom prst="rect">
            <a:avLst/>
          </a:prstGeom>
        </p:spPr>
        <p:txBody>
          <a:bodyPr wrap="square">
            <a:spAutoFit/>
          </a:bodyPr>
          <a:lstStyle/>
          <a:p>
            <a:r>
              <a:rPr lang="en-US" sz="2600" b="1" dirty="0">
                <a:solidFill>
                  <a:srgbClr val="7030A0"/>
                </a:solidFill>
              </a:rPr>
              <a:t>Fermentative production of Yoghurt or Bulgarian Milk</a:t>
            </a:r>
            <a:endParaRPr lang="en-US" dirty="0"/>
          </a:p>
        </p:txBody>
      </p:sp>
      <p:sp>
        <p:nvSpPr>
          <p:cNvPr id="5" name="Rectangle 4"/>
          <p:cNvSpPr/>
          <p:nvPr/>
        </p:nvSpPr>
        <p:spPr>
          <a:xfrm>
            <a:off x="304800" y="762000"/>
            <a:ext cx="8534400" cy="5262979"/>
          </a:xfrm>
          <a:prstGeom prst="rect">
            <a:avLst/>
          </a:prstGeom>
        </p:spPr>
        <p:txBody>
          <a:bodyPr wrap="square">
            <a:spAutoFit/>
          </a:bodyPr>
          <a:lstStyle/>
          <a:p>
            <a:r>
              <a:rPr lang="en-US" sz="2400" b="1" dirty="0">
                <a:solidFill>
                  <a:srgbClr val="FF0000"/>
                </a:solidFill>
              </a:rPr>
              <a:t>Introduction</a:t>
            </a:r>
            <a:r>
              <a:rPr lang="en-US" sz="2400" dirty="0">
                <a:solidFill>
                  <a:schemeClr val="bg1"/>
                </a:solidFill>
              </a:rPr>
              <a:t>: </a:t>
            </a:r>
          </a:p>
          <a:p>
            <a:pPr>
              <a:buFont typeface="Arial" pitchFamily="34" charset="0"/>
              <a:buChar char="•"/>
            </a:pPr>
            <a:r>
              <a:rPr lang="en-US" sz="2400" dirty="0">
                <a:solidFill>
                  <a:schemeClr val="bg1"/>
                </a:solidFill>
              </a:rPr>
              <a:t>  Yoghurt is a diary product prepared by the fermentation of milk. </a:t>
            </a:r>
          </a:p>
          <a:p>
            <a:r>
              <a:rPr lang="en-US" sz="2400" dirty="0">
                <a:solidFill>
                  <a:schemeClr val="bg1"/>
                </a:solidFill>
              </a:rPr>
              <a:t>    It is consumed in large quantities as a food item by the Bulgarian </a:t>
            </a:r>
          </a:p>
          <a:p>
            <a:r>
              <a:rPr lang="en-US" sz="2400" dirty="0">
                <a:solidFill>
                  <a:schemeClr val="bg1"/>
                </a:solidFill>
              </a:rPr>
              <a:t>    people. Nowadays is also consumed by the people of Europe and </a:t>
            </a:r>
          </a:p>
          <a:p>
            <a:r>
              <a:rPr lang="en-US" sz="2400" dirty="0">
                <a:solidFill>
                  <a:schemeClr val="bg1"/>
                </a:solidFill>
              </a:rPr>
              <a:t>    North America. </a:t>
            </a:r>
          </a:p>
          <a:p>
            <a:pPr>
              <a:buFont typeface="Arial" pitchFamily="34" charset="0"/>
              <a:buChar char="•"/>
            </a:pPr>
            <a:r>
              <a:rPr lang="en-US" sz="2400" dirty="0">
                <a:solidFill>
                  <a:schemeClr val="bg1"/>
                </a:solidFill>
              </a:rPr>
              <a:t>  According to the Russian bacteriologist Metchnikov, E. (1908), </a:t>
            </a:r>
          </a:p>
          <a:p>
            <a:r>
              <a:rPr lang="en-US" sz="2400" dirty="0">
                <a:solidFill>
                  <a:schemeClr val="bg1"/>
                </a:solidFill>
              </a:rPr>
              <a:t>   growth of </a:t>
            </a:r>
            <a:r>
              <a:rPr lang="en-US" sz="2400" i="1" dirty="0">
                <a:solidFill>
                  <a:schemeClr val="bg1"/>
                </a:solidFill>
              </a:rPr>
              <a:t>Lactobacillus bulgaricus </a:t>
            </a:r>
            <a:r>
              <a:rPr lang="en-US" sz="2400" dirty="0">
                <a:solidFill>
                  <a:schemeClr val="bg1"/>
                </a:solidFill>
              </a:rPr>
              <a:t>in the colon produced a high </a:t>
            </a:r>
          </a:p>
          <a:p>
            <a:r>
              <a:rPr lang="en-US" sz="2400" dirty="0">
                <a:solidFill>
                  <a:schemeClr val="bg1"/>
                </a:solidFill>
              </a:rPr>
              <a:t>   concentration of lactic acid. This highly acidic environment did </a:t>
            </a:r>
          </a:p>
          <a:p>
            <a:r>
              <a:rPr lang="en-US" sz="2400" dirty="0">
                <a:solidFill>
                  <a:schemeClr val="bg1"/>
                </a:solidFill>
              </a:rPr>
              <a:t>   not permit the growth of proteolytic flora. Therefore, disorders </a:t>
            </a:r>
          </a:p>
          <a:p>
            <a:r>
              <a:rPr lang="en-US" sz="2400" dirty="0">
                <a:solidFill>
                  <a:schemeClr val="bg1"/>
                </a:solidFill>
              </a:rPr>
              <a:t>   that were supposedly connected with adsorption of proteolytic </a:t>
            </a:r>
          </a:p>
          <a:p>
            <a:r>
              <a:rPr lang="en-US" sz="2400" dirty="0">
                <a:solidFill>
                  <a:schemeClr val="bg1"/>
                </a:solidFill>
              </a:rPr>
              <a:t>   wastes from the alimentary tract would not occur.</a:t>
            </a:r>
          </a:p>
          <a:p>
            <a:pPr>
              <a:buFont typeface="Arial" pitchFamily="34" charset="0"/>
              <a:buChar char="•"/>
            </a:pPr>
            <a:r>
              <a:rPr lang="en-US" sz="2400" dirty="0">
                <a:solidFill>
                  <a:schemeClr val="bg1"/>
                </a:solidFill>
              </a:rPr>
              <a:t>  It is believed that if a man regularly consumes 250 to 600 </a:t>
            </a:r>
            <a:r>
              <a:rPr lang="en-US" sz="2400" dirty="0" err="1">
                <a:solidFill>
                  <a:schemeClr val="bg1"/>
                </a:solidFill>
              </a:rPr>
              <a:t>gms</a:t>
            </a:r>
            <a:r>
              <a:rPr lang="en-US" sz="2400" dirty="0">
                <a:solidFill>
                  <a:schemeClr val="bg1"/>
                </a:solidFill>
              </a:rPr>
              <a:t>. of </a:t>
            </a:r>
          </a:p>
          <a:p>
            <a:r>
              <a:rPr lang="en-US" sz="2400" dirty="0">
                <a:solidFill>
                  <a:schemeClr val="bg1"/>
                </a:solidFill>
              </a:rPr>
              <a:t>    yoghurt daily from his childhood, he can expect to lead a healthy, </a:t>
            </a:r>
          </a:p>
          <a:p>
            <a:r>
              <a:rPr lang="en-US" sz="2400" dirty="0">
                <a:solidFill>
                  <a:schemeClr val="bg1"/>
                </a:solidFill>
              </a:rPr>
              <a:t>    buoyant and youthful life upto the age of 70 to 80 years.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893647"/>
          </a:xfrm>
          <a:prstGeom prst="rect">
            <a:avLst/>
          </a:prstGeom>
        </p:spPr>
        <p:txBody>
          <a:bodyPr wrap="square">
            <a:spAutoFit/>
          </a:bodyPr>
          <a:lstStyle/>
          <a:p>
            <a:pPr lvl="0">
              <a:buFont typeface="Arial" pitchFamily="34" charset="0"/>
              <a:buChar char="•"/>
            </a:pPr>
            <a:r>
              <a:rPr lang="en-US" sz="2400" dirty="0">
                <a:solidFill>
                  <a:prstClr val="black"/>
                </a:solidFill>
              </a:rPr>
              <a:t>  It also lowers the blood cholesterol level and, therefore, improves </a:t>
            </a:r>
          </a:p>
          <a:p>
            <a:pPr lvl="0"/>
            <a:r>
              <a:rPr lang="en-US" sz="2400" dirty="0">
                <a:solidFill>
                  <a:prstClr val="black"/>
                </a:solidFill>
              </a:rPr>
              <a:t>    the functioning of the cardio-vascular system making the heart </a:t>
            </a:r>
          </a:p>
          <a:p>
            <a:pPr lvl="0"/>
            <a:r>
              <a:rPr lang="en-US" sz="2400" dirty="0">
                <a:solidFill>
                  <a:prstClr val="black"/>
                </a:solidFill>
              </a:rPr>
              <a:t>    strong. Today, therapeutic, prophylactic and nutritional </a:t>
            </a:r>
          </a:p>
          <a:p>
            <a:pPr lvl="0"/>
            <a:r>
              <a:rPr lang="en-US" sz="2400" dirty="0">
                <a:solidFill>
                  <a:prstClr val="black"/>
                </a:solidFill>
              </a:rPr>
              <a:t>    properties of dahi are widely accepted. </a:t>
            </a:r>
          </a:p>
          <a:p>
            <a:pPr lvl="0"/>
            <a:r>
              <a:rPr lang="en-US" sz="2400" b="1" dirty="0">
                <a:solidFill>
                  <a:srgbClr val="FF0000"/>
                </a:solidFill>
              </a:rPr>
              <a:t>Manufacture of Yoghurt</a:t>
            </a:r>
            <a:r>
              <a:rPr lang="en-US" sz="2400" dirty="0">
                <a:solidFill>
                  <a:prstClr val="black"/>
                </a:solidFill>
              </a:rPr>
              <a:t>: </a:t>
            </a:r>
          </a:p>
          <a:p>
            <a:pPr lvl="0">
              <a:buFont typeface="Arial" pitchFamily="34" charset="0"/>
              <a:buChar char="•"/>
            </a:pPr>
            <a:r>
              <a:rPr lang="en-US" sz="2400" dirty="0">
                <a:solidFill>
                  <a:prstClr val="black"/>
                </a:solidFill>
              </a:rPr>
              <a:t>  Yoghurt is commercially manufactured by the fermentation of </a:t>
            </a:r>
          </a:p>
          <a:p>
            <a:pPr lvl="0"/>
            <a:r>
              <a:rPr lang="en-US" sz="2400" dirty="0">
                <a:solidFill>
                  <a:prstClr val="black"/>
                </a:solidFill>
              </a:rPr>
              <a:t>    milk with two thermophilic bacteria, viz., </a:t>
            </a:r>
            <a:r>
              <a:rPr lang="en-US" sz="2400" i="1" dirty="0">
                <a:solidFill>
                  <a:prstClr val="black"/>
                </a:solidFill>
              </a:rPr>
              <a:t>Streptococcus </a:t>
            </a:r>
          </a:p>
          <a:p>
            <a:pPr lvl="0"/>
            <a:r>
              <a:rPr lang="en-US" sz="2400" i="1" dirty="0">
                <a:solidFill>
                  <a:prstClr val="black"/>
                </a:solidFill>
              </a:rPr>
              <a:t>    </a:t>
            </a:r>
            <a:r>
              <a:rPr lang="en-US" sz="2400" i="1" dirty="0" err="1">
                <a:solidFill>
                  <a:prstClr val="black"/>
                </a:solidFill>
              </a:rPr>
              <a:t>thermophilus</a:t>
            </a:r>
            <a:r>
              <a:rPr lang="en-US" sz="2400" i="1" dirty="0">
                <a:solidFill>
                  <a:prstClr val="black"/>
                </a:solidFill>
              </a:rPr>
              <a:t> </a:t>
            </a:r>
            <a:r>
              <a:rPr lang="en-US" sz="2400" dirty="0">
                <a:solidFill>
                  <a:prstClr val="black"/>
                </a:solidFill>
              </a:rPr>
              <a:t>and </a:t>
            </a:r>
            <a:r>
              <a:rPr lang="en-US" sz="2400" i="1" dirty="0">
                <a:solidFill>
                  <a:prstClr val="black"/>
                </a:solidFill>
              </a:rPr>
              <a:t>Lactobacillus bulgaricus</a:t>
            </a:r>
            <a:r>
              <a:rPr lang="en-US" sz="2400" dirty="0">
                <a:solidFill>
                  <a:prstClr val="black"/>
                </a:solidFill>
              </a:rPr>
              <a:t>. </a:t>
            </a:r>
          </a:p>
          <a:p>
            <a:pPr lvl="0">
              <a:buFont typeface="Arial" pitchFamily="34" charset="0"/>
              <a:buChar char="•"/>
            </a:pPr>
            <a:r>
              <a:rPr lang="en-US" sz="2400" dirty="0">
                <a:solidFill>
                  <a:prstClr val="black"/>
                </a:solidFill>
              </a:rPr>
              <a:t>  The latter rapidly grows at optimum temperature through the </a:t>
            </a:r>
          </a:p>
          <a:p>
            <a:pPr lvl="0"/>
            <a:r>
              <a:rPr lang="en-US" sz="2400" dirty="0">
                <a:solidFill>
                  <a:prstClr val="black"/>
                </a:solidFill>
              </a:rPr>
              <a:t>    process of symbiosis. The final product is highly viscous, slightly </a:t>
            </a:r>
          </a:p>
          <a:p>
            <a:pPr lvl="0"/>
            <a:r>
              <a:rPr lang="en-US" sz="2400" dirty="0">
                <a:solidFill>
                  <a:prstClr val="black"/>
                </a:solidFill>
              </a:rPr>
              <a:t>    sour, with its characteristic 'curd' flavour and </a:t>
            </a:r>
            <a:r>
              <a:rPr lang="en-US" sz="2400" dirty="0" err="1">
                <a:solidFill>
                  <a:prstClr val="black"/>
                </a:solidFill>
              </a:rPr>
              <a:t>odour</a:t>
            </a:r>
            <a:r>
              <a:rPr lang="en-US" sz="2400" dirty="0">
                <a:solidFill>
                  <a:prstClr val="black"/>
                </a:solidFill>
              </a:rPr>
              <a:t>. </a:t>
            </a:r>
          </a:p>
          <a:p>
            <a:pPr lvl="0">
              <a:buFont typeface="Arial" pitchFamily="34" charset="0"/>
              <a:buChar char="•"/>
            </a:pPr>
            <a:r>
              <a:rPr lang="en-US" sz="2400" dirty="0">
                <a:solidFill>
                  <a:prstClr val="black"/>
                </a:solidFill>
              </a:rPr>
              <a:t>  It has consistency resembling custard. </a:t>
            </a:r>
          </a:p>
          <a:p>
            <a:pPr lvl="0"/>
            <a:endParaRPr lang="en-US" sz="2400" dirty="0">
              <a:solidFill>
                <a:prstClr val="black"/>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893647"/>
          </a:xfrm>
          <a:prstGeom prst="rect">
            <a:avLst/>
          </a:prstGeom>
        </p:spPr>
        <p:txBody>
          <a:bodyPr wrap="square">
            <a:spAutoFit/>
          </a:bodyPr>
          <a:lstStyle/>
          <a:p>
            <a:pPr lvl="0">
              <a:buFont typeface="Arial" pitchFamily="34" charset="0"/>
              <a:buChar char="•"/>
            </a:pPr>
            <a:r>
              <a:rPr lang="en-US" sz="2400" dirty="0">
                <a:solidFill>
                  <a:prstClr val="black"/>
                </a:solidFill>
              </a:rPr>
              <a:t>  The essential features of all the methods of production of </a:t>
            </a:r>
          </a:p>
          <a:p>
            <a:pPr lvl="0"/>
            <a:r>
              <a:rPr lang="en-US" sz="2400" dirty="0">
                <a:solidFill>
                  <a:prstClr val="black"/>
                </a:solidFill>
              </a:rPr>
              <a:t>    yoghurt are:</a:t>
            </a:r>
          </a:p>
          <a:p>
            <a:pPr marL="457200" lvl="0" indent="-457200">
              <a:buAutoNum type="arabicParenBoth"/>
            </a:pPr>
            <a:r>
              <a:rPr lang="en-US" sz="2400" dirty="0">
                <a:solidFill>
                  <a:prstClr val="black"/>
                </a:solidFill>
              </a:rPr>
              <a:t>Selection of milk.</a:t>
            </a:r>
          </a:p>
          <a:p>
            <a:pPr marL="457200" lvl="0" indent="-457200">
              <a:buAutoNum type="arabicParenBoth"/>
            </a:pPr>
            <a:r>
              <a:rPr lang="en-US" sz="2400" dirty="0">
                <a:solidFill>
                  <a:prstClr val="black"/>
                </a:solidFill>
              </a:rPr>
              <a:t>Standardization (fat extracted)-milk </a:t>
            </a:r>
          </a:p>
          <a:p>
            <a:pPr marL="457200" lvl="0" indent="-457200">
              <a:buAutoNum type="arabicParenBoth"/>
            </a:pPr>
            <a:r>
              <a:rPr lang="en-US" sz="2400" dirty="0">
                <a:solidFill>
                  <a:prstClr val="black"/>
                </a:solidFill>
              </a:rPr>
              <a:t>Warming and </a:t>
            </a:r>
            <a:r>
              <a:rPr lang="en-US" sz="2400" dirty="0" err="1">
                <a:solidFill>
                  <a:prstClr val="black"/>
                </a:solidFill>
              </a:rPr>
              <a:t>homogenisation</a:t>
            </a:r>
            <a:r>
              <a:rPr lang="en-US" sz="2400" dirty="0">
                <a:solidFill>
                  <a:prstClr val="black"/>
                </a:solidFill>
              </a:rPr>
              <a:t>. powder of concentrated milk added.</a:t>
            </a:r>
          </a:p>
          <a:p>
            <a:pPr marL="457200" lvl="0" indent="-457200">
              <a:buAutoNum type="arabicParenBoth"/>
            </a:pPr>
            <a:r>
              <a:rPr lang="en-US" sz="2400" dirty="0">
                <a:solidFill>
                  <a:prstClr val="black"/>
                </a:solidFill>
              </a:rPr>
              <a:t>Heat treatment (steaming for half an hour).</a:t>
            </a:r>
          </a:p>
          <a:p>
            <a:pPr marL="457200" lvl="0" indent="-457200">
              <a:buAutoNum type="arabicParenBoth"/>
            </a:pPr>
            <a:r>
              <a:rPr lang="en-US" sz="2400" dirty="0">
                <a:solidFill>
                  <a:prstClr val="black"/>
                </a:solidFill>
              </a:rPr>
              <a:t>Cooling to about 50°C.</a:t>
            </a:r>
          </a:p>
          <a:p>
            <a:pPr marL="457200" lvl="0" indent="-457200">
              <a:buAutoNum type="arabicParenBoth"/>
            </a:pPr>
            <a:r>
              <a:rPr lang="en-US" sz="2400" dirty="0">
                <a:solidFill>
                  <a:prstClr val="black"/>
                </a:solidFill>
              </a:rPr>
              <a:t>Inoculation with yoghurt cultures.</a:t>
            </a:r>
          </a:p>
          <a:p>
            <a:pPr marL="457200" lvl="0" indent="-457200">
              <a:buAutoNum type="arabicParenBoth"/>
            </a:pPr>
            <a:r>
              <a:rPr lang="en-US" sz="2400" dirty="0">
                <a:solidFill>
                  <a:prstClr val="black"/>
                </a:solidFill>
              </a:rPr>
              <a:t>Packaging.</a:t>
            </a:r>
          </a:p>
          <a:p>
            <a:pPr marL="457200" lvl="0" indent="-457200">
              <a:buAutoNum type="arabicParenBoth"/>
            </a:pPr>
            <a:r>
              <a:rPr lang="en-US" sz="2400" dirty="0">
                <a:solidFill>
                  <a:prstClr val="black"/>
                </a:solidFill>
              </a:rPr>
              <a:t>Incubation in a warm room (42° to 44°C.). </a:t>
            </a:r>
          </a:p>
          <a:p>
            <a:pPr marL="457200" lvl="0" indent="-457200">
              <a:buAutoNum type="arabicParenBoth"/>
            </a:pPr>
            <a:r>
              <a:rPr lang="en-US" sz="2400" dirty="0">
                <a:solidFill>
                  <a:prstClr val="black"/>
                </a:solidFill>
              </a:rPr>
              <a:t>Cooling in the air.</a:t>
            </a:r>
          </a:p>
          <a:p>
            <a:pPr marL="457200" lvl="0" indent="-457200">
              <a:buAutoNum type="arabicParenBoth"/>
            </a:pPr>
            <a:r>
              <a:rPr lang="en-US" sz="2400" dirty="0">
                <a:solidFill>
                  <a:prstClr val="black"/>
                </a:solidFill>
              </a:rPr>
              <a:t>Cold storage.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srcRect/>
          <a:stretch>
            <a:fillRect/>
          </a:stretch>
        </p:blipFill>
        <p:spPr bwMode="auto">
          <a:xfrm rot="16200000">
            <a:off x="1736773" y="-212773"/>
            <a:ext cx="6127654" cy="7467600"/>
          </a:xfrm>
          <a:prstGeom prst="rect">
            <a:avLst/>
          </a:prstGeom>
          <a:noFill/>
          <a:ln w="28575">
            <a:solidFill>
              <a:srgbClr val="FF0000"/>
            </a:solid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610600" cy="5262979"/>
          </a:xfrm>
          <a:prstGeom prst="rect">
            <a:avLst/>
          </a:prstGeom>
        </p:spPr>
        <p:txBody>
          <a:bodyPr wrap="square">
            <a:spAutoFit/>
          </a:bodyPr>
          <a:lstStyle/>
          <a:p>
            <a:r>
              <a:rPr lang="en-US" sz="2400" dirty="0">
                <a:solidFill>
                  <a:schemeClr val="bg1"/>
                </a:solidFill>
              </a:rPr>
              <a:t>The alternate steps are: </a:t>
            </a:r>
          </a:p>
          <a:p>
            <a:pPr marL="457200" indent="-457200">
              <a:buAutoNum type="arabicParenBoth"/>
            </a:pPr>
            <a:r>
              <a:rPr lang="en-US" sz="2400" dirty="0">
                <a:solidFill>
                  <a:schemeClr val="bg1"/>
                </a:solidFill>
              </a:rPr>
              <a:t>Incubation, </a:t>
            </a:r>
          </a:p>
          <a:p>
            <a:pPr marL="457200" indent="-457200">
              <a:buAutoNum type="arabicParenBoth"/>
            </a:pPr>
            <a:r>
              <a:rPr lang="en-US" sz="2400" dirty="0">
                <a:solidFill>
                  <a:schemeClr val="bg1"/>
                </a:solidFill>
              </a:rPr>
              <a:t>Cooling, </a:t>
            </a:r>
          </a:p>
          <a:p>
            <a:pPr marL="457200" indent="-457200">
              <a:buAutoNum type="arabicParenBoth"/>
            </a:pPr>
            <a:r>
              <a:rPr lang="en-US" sz="2400" dirty="0">
                <a:solidFill>
                  <a:schemeClr val="bg1"/>
                </a:solidFill>
              </a:rPr>
              <a:t>Agitation and </a:t>
            </a:r>
          </a:p>
          <a:p>
            <a:pPr marL="457200" indent="-457200">
              <a:buAutoNum type="arabicParenBoth"/>
            </a:pPr>
            <a:r>
              <a:rPr lang="en-US" sz="2400" dirty="0">
                <a:solidFill>
                  <a:schemeClr val="bg1"/>
                </a:solidFill>
              </a:rPr>
              <a:t>Packaging. </a:t>
            </a:r>
          </a:p>
          <a:p>
            <a:pPr marL="457200" indent="-457200">
              <a:buFont typeface="Arial" pitchFamily="34" charset="0"/>
              <a:buChar char="•"/>
            </a:pPr>
            <a:r>
              <a:rPr lang="en-US" sz="2400" dirty="0">
                <a:solidFill>
                  <a:schemeClr val="bg1"/>
                </a:solidFill>
              </a:rPr>
              <a:t>The variations in commercial practices in the manufacture are </a:t>
            </a:r>
          </a:p>
          <a:p>
            <a:pPr marL="457200" indent="-457200"/>
            <a:r>
              <a:rPr lang="en-US" sz="2400" dirty="0">
                <a:solidFill>
                  <a:schemeClr val="bg1"/>
                </a:solidFill>
              </a:rPr>
              <a:t>       related to two aspects only. </a:t>
            </a:r>
          </a:p>
          <a:p>
            <a:pPr marL="457200" indent="-457200">
              <a:buFont typeface="Arial" pitchFamily="34" charset="0"/>
              <a:buChar char="•"/>
            </a:pPr>
            <a:r>
              <a:rPr lang="en-US" sz="2400" dirty="0">
                <a:solidFill>
                  <a:schemeClr val="bg1"/>
                </a:solidFill>
              </a:rPr>
              <a:t>They are: </a:t>
            </a:r>
          </a:p>
          <a:p>
            <a:pPr marL="457200" indent="-457200"/>
            <a:r>
              <a:rPr lang="en-US" sz="2400" dirty="0">
                <a:solidFill>
                  <a:schemeClr val="bg1"/>
                </a:solidFill>
              </a:rPr>
              <a:t> (1) Standardization of milk in respect of fat and solids-not-fat(SNF)</a:t>
            </a:r>
          </a:p>
          <a:p>
            <a:pPr marL="457200" indent="-457200"/>
            <a:r>
              <a:rPr lang="en-US" sz="2400" dirty="0">
                <a:solidFill>
                  <a:schemeClr val="bg1"/>
                </a:solidFill>
              </a:rPr>
              <a:t> (2) the stage of packaging the product. </a:t>
            </a:r>
          </a:p>
          <a:p>
            <a:pPr indent="-457200">
              <a:buFont typeface="Arial" pitchFamily="34" charset="0"/>
              <a:buChar char="•"/>
            </a:pPr>
            <a:r>
              <a:rPr lang="en-US" sz="2400" dirty="0">
                <a:solidFill>
                  <a:schemeClr val="bg1"/>
                </a:solidFill>
              </a:rPr>
              <a:t>Yoghurt contains 2% to 3% of fat, but even a fat-free product is </a:t>
            </a:r>
          </a:p>
          <a:p>
            <a:pPr indent="-457200"/>
            <a:r>
              <a:rPr lang="en-US" sz="2400" dirty="0">
                <a:solidFill>
                  <a:schemeClr val="bg1"/>
                </a:solidFill>
              </a:rPr>
              <a:t>       acceptable to many. Usually, the SNF content is raised to 14% to </a:t>
            </a:r>
          </a:p>
          <a:p>
            <a:pPr indent="-457200"/>
            <a:r>
              <a:rPr lang="en-US" sz="2400" dirty="0">
                <a:solidFill>
                  <a:schemeClr val="bg1"/>
                </a:solidFill>
              </a:rPr>
              <a:t>       16% to make it a more viscous product and to increase its </a:t>
            </a:r>
          </a:p>
          <a:p>
            <a:pPr indent="-457200"/>
            <a:r>
              <a:rPr lang="en-US" sz="2400" dirty="0">
                <a:solidFill>
                  <a:schemeClr val="bg1"/>
                </a:solidFill>
              </a:rPr>
              <a:t>       protein content.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458200" cy="5262979"/>
          </a:xfrm>
          <a:prstGeom prst="rect">
            <a:avLst/>
          </a:prstGeom>
        </p:spPr>
        <p:txBody>
          <a:bodyPr wrap="square">
            <a:spAutoFit/>
          </a:bodyPr>
          <a:lstStyle/>
          <a:p>
            <a:pPr lvl="0" indent="-457200">
              <a:buFont typeface="Arial" pitchFamily="34" charset="0"/>
              <a:buChar char="•"/>
            </a:pPr>
            <a:r>
              <a:rPr lang="en-US" sz="2400" dirty="0">
                <a:solidFill>
                  <a:prstClr val="black"/>
                </a:solidFill>
              </a:rPr>
              <a:t>In regard to the second aspect, the modification involves the </a:t>
            </a:r>
          </a:p>
          <a:p>
            <a:pPr lvl="0" indent="-457200"/>
            <a:r>
              <a:rPr lang="en-US" sz="2400" dirty="0">
                <a:solidFill>
                  <a:prstClr val="black"/>
                </a:solidFill>
              </a:rPr>
              <a:t>       marketing of the yoghurt as a highly viscous uniform product </a:t>
            </a:r>
          </a:p>
          <a:p>
            <a:pPr lvl="0" indent="-457200"/>
            <a:r>
              <a:rPr lang="en-US" sz="2400" dirty="0">
                <a:solidFill>
                  <a:prstClr val="black"/>
                </a:solidFill>
              </a:rPr>
              <a:t>       'stirred curd' instead of the normal 'firm-set' or junket form'. </a:t>
            </a:r>
          </a:p>
          <a:p>
            <a:pPr lvl="0" indent="-457200">
              <a:buFont typeface="Arial" pitchFamily="34" charset="0"/>
              <a:buChar char="•"/>
            </a:pPr>
            <a:r>
              <a:rPr lang="en-US" sz="2400" dirty="0">
                <a:solidFill>
                  <a:prstClr val="black"/>
                </a:solidFill>
              </a:rPr>
              <a:t>As shown above, as an alternate step of manufacture, the milk </a:t>
            </a:r>
          </a:p>
          <a:p>
            <a:pPr lvl="0" indent="-457200"/>
            <a:r>
              <a:rPr lang="en-US" sz="2400" dirty="0">
                <a:solidFill>
                  <a:prstClr val="black"/>
                </a:solidFill>
              </a:rPr>
              <a:t>       after inoculation is held in the vat at 42° to 44°C. Until it </a:t>
            </a:r>
          </a:p>
          <a:p>
            <a:pPr lvl="0" indent="-457200"/>
            <a:r>
              <a:rPr lang="en-US" sz="2400" dirty="0">
                <a:solidFill>
                  <a:prstClr val="black"/>
                </a:solidFill>
              </a:rPr>
              <a:t>       coagulates, then it is cooled by circulating chilled water with </a:t>
            </a:r>
          </a:p>
          <a:p>
            <a:pPr lvl="0" indent="-457200"/>
            <a:r>
              <a:rPr lang="en-US" sz="2400" dirty="0">
                <a:solidFill>
                  <a:prstClr val="black"/>
                </a:solidFill>
              </a:rPr>
              <a:t>       gentle agitation and packed in suitable containers. </a:t>
            </a:r>
          </a:p>
          <a:p>
            <a:pPr lvl="0" indent="-457200">
              <a:buFont typeface="Arial" pitchFamily="34" charset="0"/>
              <a:buChar char="•"/>
            </a:pPr>
            <a:r>
              <a:rPr lang="en-US" sz="2400" dirty="0">
                <a:solidFill>
                  <a:prstClr val="black"/>
                </a:solidFill>
              </a:rPr>
              <a:t>The filled containers are then cold stored (at about 5 to 6°C) </a:t>
            </a:r>
          </a:p>
          <a:p>
            <a:pPr lvl="0" indent="-457200"/>
            <a:r>
              <a:rPr lang="en-US" sz="2400" dirty="0">
                <a:solidFill>
                  <a:prstClr val="black"/>
                </a:solidFill>
              </a:rPr>
              <a:t>       and held overnight to develop the characteristic 'Yoghurt' </a:t>
            </a:r>
          </a:p>
          <a:p>
            <a:pPr lvl="0" indent="-457200"/>
            <a:r>
              <a:rPr lang="en-US" sz="2400" dirty="0">
                <a:solidFill>
                  <a:prstClr val="black"/>
                </a:solidFill>
              </a:rPr>
              <a:t>       flavour. </a:t>
            </a:r>
          </a:p>
          <a:p>
            <a:pPr lvl="0" indent="-457200">
              <a:buFont typeface="Arial" pitchFamily="34" charset="0"/>
              <a:buChar char="•"/>
            </a:pPr>
            <a:r>
              <a:rPr lang="en-US" sz="2400" dirty="0">
                <a:solidFill>
                  <a:prstClr val="black"/>
                </a:solidFill>
              </a:rPr>
              <a:t>The product so obtained will be slightly sour, but with a clean </a:t>
            </a:r>
          </a:p>
          <a:p>
            <a:pPr lvl="0" indent="-457200"/>
            <a:r>
              <a:rPr lang="en-US" sz="2400" dirty="0">
                <a:solidFill>
                  <a:prstClr val="black"/>
                </a:solidFill>
              </a:rPr>
              <a:t>       flavour. The acidity is about 0.9 % but can go upto 1.1% (pH 4-0 </a:t>
            </a:r>
          </a:p>
          <a:p>
            <a:pPr lvl="0" indent="-457200"/>
            <a:r>
              <a:rPr lang="en-US" sz="2400" dirty="0">
                <a:solidFill>
                  <a:prstClr val="black"/>
                </a:solidFill>
              </a:rPr>
              <a:t>       to 4-2). Higher acidities may be tolerated if milk fortified with </a:t>
            </a:r>
          </a:p>
          <a:p>
            <a:pPr lvl="0" indent="-457200"/>
            <a:r>
              <a:rPr lang="en-US" sz="2400" dirty="0">
                <a:solidFill>
                  <a:prstClr val="black"/>
                </a:solidFill>
              </a:rPr>
              <a:t>       extra milk solids is used.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5632311"/>
          </a:xfrm>
          <a:prstGeom prst="rect">
            <a:avLst/>
          </a:prstGeom>
        </p:spPr>
        <p:txBody>
          <a:bodyPr wrap="square">
            <a:spAutoFit/>
          </a:bodyPr>
          <a:lstStyle/>
          <a:p>
            <a:r>
              <a:rPr lang="en-US" sz="2400" b="1" dirty="0">
                <a:solidFill>
                  <a:srgbClr val="FF0000"/>
                </a:solidFill>
              </a:rPr>
              <a:t>Fruit and Flavoured Yoghurts</a:t>
            </a:r>
          </a:p>
          <a:p>
            <a:pPr>
              <a:buFont typeface="Arial" pitchFamily="34" charset="0"/>
              <a:buChar char="•"/>
            </a:pPr>
            <a:r>
              <a:rPr lang="en-US" sz="2400" dirty="0">
                <a:solidFill>
                  <a:prstClr val="black"/>
                </a:solidFill>
              </a:rPr>
              <a:t>  A recent innovation which has enhanced the popularity of </a:t>
            </a:r>
          </a:p>
          <a:p>
            <a:r>
              <a:rPr lang="en-US" sz="2400" dirty="0">
                <a:solidFill>
                  <a:prstClr val="black"/>
                </a:solidFill>
              </a:rPr>
              <a:t>   yoghurt is the practice of fortifying it with sweetening agents, </a:t>
            </a:r>
          </a:p>
          <a:p>
            <a:r>
              <a:rPr lang="en-US" sz="2400" dirty="0">
                <a:solidFill>
                  <a:prstClr val="black"/>
                </a:solidFill>
              </a:rPr>
              <a:t>   fruits and fruit flavors. </a:t>
            </a:r>
          </a:p>
          <a:p>
            <a:pPr>
              <a:buFont typeface="Arial" pitchFamily="34" charset="0"/>
              <a:buChar char="•"/>
            </a:pPr>
            <a:r>
              <a:rPr lang="en-US" sz="2400" dirty="0">
                <a:solidFill>
                  <a:prstClr val="black"/>
                </a:solidFill>
              </a:rPr>
              <a:t>  Fruit and flavored yoghurts are sweet with the characteristic </a:t>
            </a:r>
          </a:p>
          <a:p>
            <a:r>
              <a:rPr lang="en-US" sz="2400" dirty="0">
                <a:solidFill>
                  <a:prstClr val="black"/>
                </a:solidFill>
              </a:rPr>
              <a:t>   flavor of the fruits or the added flavors. </a:t>
            </a:r>
          </a:p>
          <a:p>
            <a:pPr>
              <a:buFont typeface="Arial" pitchFamily="34" charset="0"/>
              <a:buChar char="•"/>
            </a:pPr>
            <a:r>
              <a:rPr lang="en-US" sz="2400" dirty="0">
                <a:solidFill>
                  <a:prstClr val="black"/>
                </a:solidFill>
              </a:rPr>
              <a:t>  They retain all the nutritional and curative properties of yoghurt. </a:t>
            </a:r>
          </a:p>
          <a:p>
            <a:pPr>
              <a:buFont typeface="Arial" pitchFamily="34" charset="0"/>
              <a:buChar char="•"/>
            </a:pPr>
            <a:r>
              <a:rPr lang="en-US" sz="2400" dirty="0">
                <a:solidFill>
                  <a:prstClr val="black"/>
                </a:solidFill>
              </a:rPr>
              <a:t>  They are readily accepted by children, adolescents and aged </a:t>
            </a:r>
          </a:p>
          <a:p>
            <a:r>
              <a:rPr lang="en-US" sz="2400" dirty="0">
                <a:solidFill>
                  <a:prstClr val="black"/>
                </a:solidFill>
              </a:rPr>
              <a:t>    people. </a:t>
            </a:r>
          </a:p>
          <a:p>
            <a:pPr>
              <a:buFont typeface="Arial" pitchFamily="34" charset="0"/>
              <a:buChar char="•"/>
            </a:pPr>
            <a:r>
              <a:rPr lang="en-US" sz="2400" dirty="0">
                <a:solidFill>
                  <a:prstClr val="black"/>
                </a:solidFill>
              </a:rPr>
              <a:t>  Common sugar is the most common form of sweetening agent </a:t>
            </a:r>
          </a:p>
          <a:p>
            <a:r>
              <a:rPr lang="en-US" sz="2400" dirty="0">
                <a:solidFill>
                  <a:prstClr val="black"/>
                </a:solidFill>
              </a:rPr>
              <a:t>    added. Some people add honey which also increases the </a:t>
            </a:r>
          </a:p>
          <a:p>
            <a:r>
              <a:rPr lang="en-US" sz="2400" dirty="0">
                <a:solidFill>
                  <a:prstClr val="black"/>
                </a:solidFill>
              </a:rPr>
              <a:t>    nutritive value of the product. </a:t>
            </a:r>
          </a:p>
          <a:p>
            <a:pPr>
              <a:buFont typeface="Arial" pitchFamily="34" charset="0"/>
              <a:buChar char="•"/>
            </a:pPr>
            <a:r>
              <a:rPr lang="en-US" sz="2400" dirty="0">
                <a:solidFill>
                  <a:prstClr val="black"/>
                </a:solidFill>
              </a:rPr>
              <a:t>  The sugar level depends upon the consumer's preference and is </a:t>
            </a:r>
          </a:p>
          <a:p>
            <a:r>
              <a:rPr lang="en-US" sz="2400" dirty="0">
                <a:solidFill>
                  <a:prstClr val="black"/>
                </a:solidFill>
              </a:rPr>
              <a:t>   in the range of 6% to 8% as sucrose. Fruits and flavors can be </a:t>
            </a:r>
          </a:p>
          <a:p>
            <a:r>
              <a:rPr lang="en-US" sz="2400" dirty="0">
                <a:solidFill>
                  <a:prstClr val="black"/>
                </a:solidFill>
              </a:rPr>
              <a:t>   added to yoghurt in a variety forms.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4524315"/>
          </a:xfrm>
          <a:prstGeom prst="rect">
            <a:avLst/>
          </a:prstGeom>
        </p:spPr>
        <p:txBody>
          <a:bodyPr wrap="square">
            <a:spAutoFit/>
          </a:bodyPr>
          <a:lstStyle/>
          <a:p>
            <a:pPr>
              <a:buFont typeface="Arial" pitchFamily="34" charset="0"/>
              <a:buChar char="•"/>
            </a:pPr>
            <a:r>
              <a:rPr lang="en-US" sz="2400" dirty="0">
                <a:solidFill>
                  <a:schemeClr val="bg1"/>
                </a:solidFill>
              </a:rPr>
              <a:t>   There is the liberation of 100 K.Cal. of heat energy per 10 gms. of </a:t>
            </a:r>
          </a:p>
          <a:p>
            <a:r>
              <a:rPr lang="en-US" sz="2400" dirty="0">
                <a:solidFill>
                  <a:schemeClr val="bg1"/>
                </a:solidFill>
              </a:rPr>
              <a:t>     yeast (18,000 Btu/lb.). </a:t>
            </a:r>
          </a:p>
          <a:p>
            <a:pPr>
              <a:buFont typeface="Arial" pitchFamily="34" charset="0"/>
              <a:buChar char="•"/>
            </a:pPr>
            <a:r>
              <a:rPr lang="en-US" sz="2400" dirty="0">
                <a:solidFill>
                  <a:schemeClr val="bg1"/>
                </a:solidFill>
              </a:rPr>
              <a:t>   In addition to the direct propagation of brewers' yeast described, </a:t>
            </a:r>
          </a:p>
          <a:p>
            <a:r>
              <a:rPr lang="en-US" sz="2400" dirty="0">
                <a:solidFill>
                  <a:schemeClr val="bg1"/>
                </a:solidFill>
              </a:rPr>
              <a:t>    breweries routinely crop their production fermentors and re-use </a:t>
            </a:r>
          </a:p>
          <a:p>
            <a:r>
              <a:rPr lang="en-US" sz="2400" dirty="0">
                <a:solidFill>
                  <a:schemeClr val="bg1"/>
                </a:solidFill>
              </a:rPr>
              <a:t>    part of the yeast so obtained. Therefore, direct propagation is </a:t>
            </a:r>
          </a:p>
          <a:p>
            <a:r>
              <a:rPr lang="en-US" sz="2400" dirty="0">
                <a:solidFill>
                  <a:schemeClr val="bg1"/>
                </a:solidFill>
              </a:rPr>
              <a:t>    used regularly but intermittently to produce fresh and pure yeast </a:t>
            </a:r>
          </a:p>
          <a:p>
            <a:r>
              <a:rPr lang="en-US" sz="2400" dirty="0">
                <a:solidFill>
                  <a:schemeClr val="bg1"/>
                </a:solidFill>
              </a:rPr>
              <a:t>    stocks. </a:t>
            </a:r>
          </a:p>
          <a:p>
            <a:pPr>
              <a:buFont typeface="Arial" pitchFamily="34" charset="0"/>
              <a:buChar char="•"/>
            </a:pPr>
            <a:r>
              <a:rPr lang="en-US" sz="2400" dirty="0">
                <a:solidFill>
                  <a:schemeClr val="bg1"/>
                </a:solidFill>
              </a:rPr>
              <a:t>  The surplus brewers' yeast is sold to manufacturers of yeast </a:t>
            </a:r>
          </a:p>
          <a:p>
            <a:r>
              <a:rPr lang="en-US" sz="2400" dirty="0">
                <a:solidFill>
                  <a:schemeClr val="bg1"/>
                </a:solidFill>
              </a:rPr>
              <a:t>    products for dietary supplementation. </a:t>
            </a:r>
          </a:p>
          <a:p>
            <a:pPr>
              <a:buFont typeface="Arial" pitchFamily="34" charset="0"/>
              <a:buChar char="•"/>
            </a:pPr>
            <a:r>
              <a:rPr lang="en-US" sz="2400" dirty="0">
                <a:solidFill>
                  <a:schemeClr val="bg1"/>
                </a:solidFill>
              </a:rPr>
              <a:t>  The treatment of yeasts for the production of wines and ciders is </a:t>
            </a:r>
          </a:p>
          <a:p>
            <a:r>
              <a:rPr lang="en-US" sz="2400" dirty="0">
                <a:solidFill>
                  <a:schemeClr val="bg1"/>
                </a:solidFill>
              </a:rPr>
              <a:t>    similar to that described for brewers' yeast. Musts and apple </a:t>
            </a:r>
          </a:p>
          <a:p>
            <a:r>
              <a:rPr lang="en-US" sz="2400" dirty="0">
                <a:solidFill>
                  <a:schemeClr val="bg1"/>
                </a:solidFill>
              </a:rPr>
              <a:t>    juices, however, are sterilized by SO</a:t>
            </a:r>
            <a:r>
              <a:rPr lang="en-US" sz="2400" baseline="-25000" dirty="0">
                <a:solidFill>
                  <a:schemeClr val="bg1"/>
                </a:solidFill>
              </a:rPr>
              <a:t>2</a:t>
            </a:r>
            <a:r>
              <a:rPr lang="en-US" sz="2400" dirty="0">
                <a:solidFill>
                  <a:schemeClr val="bg1"/>
                </a:solidFill>
              </a:rPr>
              <a:t> addition,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28600" y="381000"/>
            <a:ext cx="8534400" cy="5262979"/>
          </a:xfrm>
          <a:prstGeom prst="rect">
            <a:avLst/>
          </a:prstGeom>
        </p:spPr>
        <p:txBody>
          <a:bodyPr wrap="square">
            <a:spAutoFit/>
          </a:bodyPr>
          <a:lstStyle/>
          <a:p>
            <a:pPr lvl="0">
              <a:buFont typeface="Arial" pitchFamily="34" charset="0"/>
              <a:buChar char="•"/>
            </a:pPr>
            <a:r>
              <a:rPr lang="en-US" sz="2400" dirty="0">
                <a:solidFill>
                  <a:prstClr val="black"/>
                </a:solidFill>
              </a:rPr>
              <a:t>  Some add synthetic flavors not to the liking of many. Quite a </a:t>
            </a:r>
          </a:p>
          <a:p>
            <a:pPr lvl="0"/>
            <a:r>
              <a:rPr lang="en-US" sz="2400" dirty="0">
                <a:solidFill>
                  <a:prstClr val="black"/>
                </a:solidFill>
              </a:rPr>
              <a:t>    common practice is the addition of fruit extracts or concentrates. </a:t>
            </a:r>
          </a:p>
          <a:p>
            <a:pPr lvl="0">
              <a:buFont typeface="Arial" pitchFamily="34" charset="0"/>
              <a:buChar char="•"/>
            </a:pPr>
            <a:r>
              <a:rPr lang="en-US" sz="2400" dirty="0">
                <a:solidFill>
                  <a:prstClr val="black"/>
                </a:solidFill>
              </a:rPr>
              <a:t>  Fruit powders are also added in some western countries. </a:t>
            </a:r>
          </a:p>
          <a:p>
            <a:pPr lvl="0"/>
            <a:r>
              <a:rPr lang="en-US" sz="2400" dirty="0">
                <a:solidFill>
                  <a:prstClr val="black"/>
                </a:solidFill>
              </a:rPr>
              <a:t>    However, the most popular practice is the addition of cut fruits </a:t>
            </a:r>
          </a:p>
          <a:p>
            <a:pPr lvl="0"/>
            <a:r>
              <a:rPr lang="en-US" sz="2400" dirty="0">
                <a:solidFill>
                  <a:prstClr val="black"/>
                </a:solidFill>
              </a:rPr>
              <a:t>    or fruit pulps which retain the fresh flavour of the fruit. The types </a:t>
            </a:r>
          </a:p>
          <a:p>
            <a:pPr lvl="0"/>
            <a:r>
              <a:rPr lang="en-US" sz="2400" dirty="0">
                <a:solidFill>
                  <a:prstClr val="black"/>
                </a:solidFill>
              </a:rPr>
              <a:t>    of fruits added are many and variable. </a:t>
            </a:r>
          </a:p>
          <a:p>
            <a:pPr lvl="0">
              <a:buFont typeface="Arial" pitchFamily="34" charset="0"/>
              <a:buChar char="•"/>
            </a:pPr>
            <a:r>
              <a:rPr lang="en-US" sz="2400" dirty="0">
                <a:solidFill>
                  <a:prstClr val="black"/>
                </a:solidFill>
              </a:rPr>
              <a:t>  The popular fruits are the berries, citrus and apples. Usually, </a:t>
            </a:r>
          </a:p>
          <a:p>
            <a:pPr lvl="0"/>
            <a:r>
              <a:rPr lang="en-US" sz="2400" dirty="0">
                <a:solidFill>
                  <a:prstClr val="black"/>
                </a:solidFill>
              </a:rPr>
              <a:t>    fruits are added at the rate of 15% to 20% of the product. </a:t>
            </a:r>
          </a:p>
          <a:p>
            <a:pPr lvl="0">
              <a:buFont typeface="Arial" pitchFamily="34" charset="0"/>
              <a:buChar char="•"/>
            </a:pPr>
            <a:r>
              <a:rPr lang="en-US" sz="2400" dirty="0">
                <a:solidFill>
                  <a:prstClr val="black"/>
                </a:solidFill>
              </a:rPr>
              <a:t>  Fruits and sugar may be added separately or as 'fruits in syrup </a:t>
            </a:r>
          </a:p>
          <a:p>
            <a:pPr lvl="0"/>
            <a:r>
              <a:rPr lang="en-US" sz="2400" dirty="0">
                <a:solidFill>
                  <a:prstClr val="black"/>
                </a:solidFill>
              </a:rPr>
              <a:t>    preparations'. </a:t>
            </a:r>
          </a:p>
          <a:p>
            <a:pPr lvl="0">
              <a:buFont typeface="Arial" pitchFamily="34" charset="0"/>
              <a:buChar char="•"/>
            </a:pPr>
            <a:r>
              <a:rPr lang="en-US" sz="2400" dirty="0">
                <a:solidFill>
                  <a:prstClr val="black"/>
                </a:solidFill>
              </a:rPr>
              <a:t>  Fruit yoghurts can be preserved upto a week in a refrigerator and </a:t>
            </a:r>
          </a:p>
          <a:p>
            <a:pPr lvl="0"/>
            <a:r>
              <a:rPr lang="en-US" sz="2400" dirty="0">
                <a:solidFill>
                  <a:prstClr val="black"/>
                </a:solidFill>
              </a:rPr>
              <a:t>   for longer periods at temperatures below 5°C. </a:t>
            </a:r>
          </a:p>
          <a:p>
            <a:pPr lvl="0">
              <a:buFont typeface="Arial" pitchFamily="34" charset="0"/>
              <a:buChar char="•"/>
            </a:pPr>
            <a:r>
              <a:rPr lang="en-US" sz="2400" dirty="0">
                <a:solidFill>
                  <a:prstClr val="black"/>
                </a:solidFill>
              </a:rPr>
              <a:t>  Deep freezing of the product is not desirable as it can cause  </a:t>
            </a:r>
          </a:p>
          <a:p>
            <a:pPr lvl="0"/>
            <a:r>
              <a:rPr lang="en-US" sz="2400" dirty="0">
                <a:solidFill>
                  <a:prstClr val="black"/>
                </a:solidFill>
              </a:rPr>
              <a:t>   '</a:t>
            </a:r>
            <a:r>
              <a:rPr lang="en-US" sz="2400" dirty="0" err="1">
                <a:solidFill>
                  <a:prstClr val="black"/>
                </a:solidFill>
              </a:rPr>
              <a:t>wheying</a:t>
            </a:r>
            <a:r>
              <a:rPr lang="en-US" sz="2400" dirty="0">
                <a:solidFill>
                  <a:prstClr val="black"/>
                </a:solidFill>
              </a:rPr>
              <a:t> off' when taken out for thawing.</a:t>
            </a:r>
            <a:endParaRPr lang="en-US" dirty="0">
              <a:solidFill>
                <a:prstClr val="white"/>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6370975"/>
          </a:xfrm>
          <a:prstGeom prst="rect">
            <a:avLst/>
          </a:prstGeom>
        </p:spPr>
        <p:txBody>
          <a:bodyPr wrap="square">
            <a:spAutoFit/>
          </a:bodyPr>
          <a:lstStyle/>
          <a:p>
            <a:r>
              <a:rPr lang="en-US" sz="2400" b="1" dirty="0">
                <a:solidFill>
                  <a:srgbClr val="FF0000"/>
                </a:solidFill>
              </a:rPr>
              <a:t>Nutritive Value of Yoghurt</a:t>
            </a:r>
          </a:p>
          <a:p>
            <a:pPr>
              <a:buFont typeface="Arial" pitchFamily="34" charset="0"/>
              <a:buChar char="•"/>
            </a:pPr>
            <a:r>
              <a:rPr lang="en-US" sz="2400" dirty="0">
                <a:solidFill>
                  <a:schemeClr val="bg1"/>
                </a:solidFill>
              </a:rPr>
              <a:t>  During fermentation of milk, the composition of the minerals </a:t>
            </a:r>
          </a:p>
          <a:p>
            <a:r>
              <a:rPr lang="en-US" sz="2400" dirty="0">
                <a:solidFill>
                  <a:schemeClr val="bg1"/>
                </a:solidFill>
              </a:rPr>
              <a:t>   remains unchanged, while proteins, carbohydrates, vitamins, and </a:t>
            </a:r>
          </a:p>
          <a:p>
            <a:r>
              <a:rPr lang="en-US" sz="2400" dirty="0">
                <a:solidFill>
                  <a:schemeClr val="bg1"/>
                </a:solidFill>
              </a:rPr>
              <a:t>   to some extent, fat constituents are subjected to changes which </a:t>
            </a:r>
          </a:p>
          <a:p>
            <a:r>
              <a:rPr lang="en-US" sz="2400" dirty="0">
                <a:solidFill>
                  <a:schemeClr val="bg1"/>
                </a:solidFill>
              </a:rPr>
              <a:t>   produce special physiological effects. </a:t>
            </a:r>
          </a:p>
          <a:p>
            <a:pPr>
              <a:buFont typeface="Arial" pitchFamily="34" charset="0"/>
              <a:buChar char="•"/>
            </a:pPr>
            <a:r>
              <a:rPr lang="en-US" sz="2400" dirty="0">
                <a:solidFill>
                  <a:schemeClr val="bg1"/>
                </a:solidFill>
              </a:rPr>
              <a:t>  Dietary and therapeutic qualities of sour milk products are </a:t>
            </a:r>
          </a:p>
          <a:p>
            <a:r>
              <a:rPr lang="en-US" sz="2400" dirty="0">
                <a:solidFill>
                  <a:schemeClr val="bg1"/>
                </a:solidFill>
              </a:rPr>
              <a:t>   determined by micro-organisms and substances formed as a </a:t>
            </a:r>
          </a:p>
          <a:p>
            <a:r>
              <a:rPr lang="en-US" sz="2400" dirty="0">
                <a:solidFill>
                  <a:schemeClr val="bg1"/>
                </a:solidFill>
              </a:rPr>
              <a:t>   result of the biochemical process accompanying milk souring. </a:t>
            </a:r>
          </a:p>
          <a:p>
            <a:pPr>
              <a:buFont typeface="Arial" pitchFamily="34" charset="0"/>
              <a:buChar char="•"/>
            </a:pPr>
            <a:r>
              <a:rPr lang="en-US" sz="2400" dirty="0">
                <a:solidFill>
                  <a:schemeClr val="bg1"/>
                </a:solidFill>
              </a:rPr>
              <a:t>  These substances are lactic acids, alcohol, carbon dioxide, </a:t>
            </a:r>
          </a:p>
          <a:p>
            <a:r>
              <a:rPr lang="en-US" sz="2400" dirty="0">
                <a:solidFill>
                  <a:schemeClr val="bg1"/>
                </a:solidFill>
              </a:rPr>
              <a:t>    antibiotics and vitamins. </a:t>
            </a:r>
          </a:p>
          <a:p>
            <a:pPr>
              <a:buFont typeface="Arial" pitchFamily="34" charset="0"/>
              <a:buChar char="•"/>
            </a:pPr>
            <a:r>
              <a:rPr lang="en-US" sz="2400" dirty="0">
                <a:solidFill>
                  <a:schemeClr val="bg1"/>
                </a:solidFill>
              </a:rPr>
              <a:t>  The following processes make yoghurt more nutritive than milk:</a:t>
            </a:r>
          </a:p>
          <a:p>
            <a:r>
              <a:rPr lang="en-US" sz="2400" b="1" dirty="0">
                <a:solidFill>
                  <a:srgbClr val="7030A0"/>
                </a:solidFill>
              </a:rPr>
              <a:t>Proteolysis in milk</a:t>
            </a:r>
            <a:r>
              <a:rPr lang="en-US" sz="2400" dirty="0">
                <a:solidFill>
                  <a:schemeClr val="bg1"/>
                </a:solidFill>
              </a:rPr>
              <a:t>: </a:t>
            </a:r>
          </a:p>
          <a:p>
            <a:pPr>
              <a:buFont typeface="Arial" pitchFamily="34" charset="0"/>
              <a:buChar char="•"/>
            </a:pPr>
            <a:r>
              <a:rPr lang="en-US" sz="2400" dirty="0">
                <a:solidFill>
                  <a:schemeClr val="bg1"/>
                </a:solidFill>
              </a:rPr>
              <a:t>  Proteolysis in milk takes place by </a:t>
            </a:r>
            <a:r>
              <a:rPr lang="en-US" sz="2400" dirty="0" err="1">
                <a:solidFill>
                  <a:schemeClr val="bg1"/>
                </a:solidFill>
              </a:rPr>
              <a:t>exo</a:t>
            </a:r>
            <a:r>
              <a:rPr lang="en-US" sz="2400" dirty="0">
                <a:solidFill>
                  <a:schemeClr val="bg1"/>
                </a:solidFill>
              </a:rPr>
              <a:t>- or </a:t>
            </a:r>
            <a:r>
              <a:rPr lang="en-US" sz="2400" dirty="0" err="1">
                <a:solidFill>
                  <a:schemeClr val="bg1"/>
                </a:solidFill>
              </a:rPr>
              <a:t>endo</a:t>
            </a:r>
            <a:r>
              <a:rPr lang="en-US" sz="2400" dirty="0">
                <a:solidFill>
                  <a:schemeClr val="bg1"/>
                </a:solidFill>
              </a:rPr>
              <a:t>-peptidase of lactic </a:t>
            </a:r>
          </a:p>
          <a:p>
            <a:r>
              <a:rPr lang="en-US" sz="2400" dirty="0">
                <a:solidFill>
                  <a:schemeClr val="bg1"/>
                </a:solidFill>
              </a:rPr>
              <a:t>   acid bacteria. The biological value of protein increases </a:t>
            </a:r>
          </a:p>
          <a:p>
            <a:r>
              <a:rPr lang="en-US" sz="2400" dirty="0">
                <a:solidFill>
                  <a:schemeClr val="bg1"/>
                </a:solidFill>
              </a:rPr>
              <a:t>   significantly during yoghurt manufacture from a value of 85.4% to </a:t>
            </a:r>
          </a:p>
          <a:p>
            <a:r>
              <a:rPr lang="en-US" sz="2400" dirty="0">
                <a:solidFill>
                  <a:schemeClr val="bg1"/>
                </a:solidFill>
              </a:rPr>
              <a:t>   90%. This increase is due to breakdown of protein into peptones, </a:t>
            </a:r>
          </a:p>
          <a:p>
            <a:r>
              <a:rPr lang="en-US" sz="2400" dirty="0">
                <a:solidFill>
                  <a:schemeClr val="bg1"/>
                </a:solidFill>
              </a:rPr>
              <a:t>   peptides and amino acids.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6001643"/>
          </a:xfrm>
          <a:prstGeom prst="rect">
            <a:avLst/>
          </a:prstGeom>
        </p:spPr>
        <p:txBody>
          <a:bodyPr wrap="square">
            <a:spAutoFit/>
          </a:bodyPr>
          <a:lstStyle/>
          <a:p>
            <a:pPr>
              <a:buFont typeface="Arial" pitchFamily="34" charset="0"/>
              <a:buChar char="•"/>
            </a:pPr>
            <a:r>
              <a:rPr lang="en-US" sz="2400" dirty="0">
                <a:solidFill>
                  <a:prstClr val="black"/>
                </a:solidFill>
              </a:rPr>
              <a:t>  The contents of essential amino acids such as </a:t>
            </a:r>
            <a:r>
              <a:rPr lang="en-US" sz="2400" dirty="0" err="1">
                <a:solidFill>
                  <a:prstClr val="black"/>
                </a:solidFill>
              </a:rPr>
              <a:t>leucine</a:t>
            </a:r>
            <a:r>
              <a:rPr lang="en-US" sz="2400" dirty="0">
                <a:solidFill>
                  <a:prstClr val="black"/>
                </a:solidFill>
              </a:rPr>
              <a:t>, </a:t>
            </a:r>
            <a:r>
              <a:rPr lang="en-US" sz="2400" dirty="0" err="1">
                <a:solidFill>
                  <a:prstClr val="black"/>
                </a:solidFill>
              </a:rPr>
              <a:t>isoleucine</a:t>
            </a:r>
            <a:r>
              <a:rPr lang="en-US" sz="2400" dirty="0">
                <a:solidFill>
                  <a:prstClr val="black"/>
                </a:solidFill>
              </a:rPr>
              <a:t>, </a:t>
            </a:r>
          </a:p>
          <a:p>
            <a:r>
              <a:rPr lang="en-US" sz="2400" dirty="0">
                <a:solidFill>
                  <a:prstClr val="black"/>
                </a:solidFill>
              </a:rPr>
              <a:t>    methionine, phenylalanine, tyrosine, </a:t>
            </a:r>
            <a:r>
              <a:rPr lang="en-US" sz="2400" dirty="0" err="1">
                <a:solidFill>
                  <a:prstClr val="black"/>
                </a:solidFill>
              </a:rPr>
              <a:t>threonine</a:t>
            </a:r>
            <a:r>
              <a:rPr lang="en-US" sz="2400" dirty="0">
                <a:solidFill>
                  <a:prstClr val="black"/>
                </a:solidFill>
              </a:rPr>
              <a:t>, </a:t>
            </a:r>
            <a:r>
              <a:rPr lang="en-US" sz="2400" dirty="0" err="1">
                <a:solidFill>
                  <a:prstClr val="black"/>
                </a:solidFill>
              </a:rPr>
              <a:t>tryptophane</a:t>
            </a:r>
            <a:r>
              <a:rPr lang="en-US" sz="2400" dirty="0">
                <a:solidFill>
                  <a:prstClr val="black"/>
                </a:solidFill>
              </a:rPr>
              <a:t> and </a:t>
            </a:r>
          </a:p>
          <a:p>
            <a:r>
              <a:rPr lang="en-US" sz="2400" dirty="0">
                <a:solidFill>
                  <a:prstClr val="black"/>
                </a:solidFill>
              </a:rPr>
              <a:t>    </a:t>
            </a:r>
            <a:r>
              <a:rPr lang="en-US" sz="2400" dirty="0" err="1">
                <a:solidFill>
                  <a:prstClr val="black"/>
                </a:solidFill>
              </a:rPr>
              <a:t>valine</a:t>
            </a:r>
            <a:r>
              <a:rPr lang="en-US" sz="2400" dirty="0">
                <a:solidFill>
                  <a:prstClr val="black"/>
                </a:solidFill>
              </a:rPr>
              <a:t> increase considerably, which offer special advantages not </a:t>
            </a:r>
          </a:p>
          <a:p>
            <a:r>
              <a:rPr lang="en-US" sz="2400" dirty="0">
                <a:solidFill>
                  <a:prstClr val="black"/>
                </a:solidFill>
              </a:rPr>
              <a:t>    only to healthy people but also particularly to the physically </a:t>
            </a:r>
          </a:p>
          <a:p>
            <a:r>
              <a:rPr lang="en-US" sz="2400" dirty="0">
                <a:solidFill>
                  <a:prstClr val="black"/>
                </a:solidFill>
              </a:rPr>
              <a:t>    weak. </a:t>
            </a:r>
          </a:p>
          <a:p>
            <a:r>
              <a:rPr lang="en-US" sz="2400" b="1" dirty="0">
                <a:solidFill>
                  <a:srgbClr val="7030A0"/>
                </a:solidFill>
              </a:rPr>
              <a:t>Hydrolysis of lactose</a:t>
            </a:r>
            <a:r>
              <a:rPr lang="en-US" sz="2400" dirty="0">
                <a:solidFill>
                  <a:prstClr val="black"/>
                </a:solidFill>
              </a:rPr>
              <a:t>: </a:t>
            </a:r>
          </a:p>
          <a:p>
            <a:pPr>
              <a:buFont typeface="Arial" pitchFamily="34" charset="0"/>
              <a:buChar char="•"/>
            </a:pPr>
            <a:r>
              <a:rPr lang="en-US" sz="2400" dirty="0">
                <a:solidFill>
                  <a:prstClr val="black"/>
                </a:solidFill>
              </a:rPr>
              <a:t>  Lactose in milk is hydrolyzed by metabolic activity of bacteria. </a:t>
            </a:r>
          </a:p>
          <a:p>
            <a:r>
              <a:rPr lang="en-US" sz="2400" dirty="0">
                <a:solidFill>
                  <a:prstClr val="black"/>
                </a:solidFill>
              </a:rPr>
              <a:t>   Approximate 2-5% lactose, 0-8% to 1-3% </a:t>
            </a:r>
            <a:r>
              <a:rPr lang="en-US" sz="2400" dirty="0" err="1">
                <a:solidFill>
                  <a:prstClr val="black"/>
                </a:solidFill>
              </a:rPr>
              <a:t>galactose</a:t>
            </a:r>
            <a:r>
              <a:rPr lang="en-US" sz="2400" dirty="0">
                <a:solidFill>
                  <a:prstClr val="black"/>
                </a:solidFill>
              </a:rPr>
              <a:t> and 0.03% </a:t>
            </a:r>
          </a:p>
          <a:p>
            <a:r>
              <a:rPr lang="en-US" sz="2400" dirty="0">
                <a:solidFill>
                  <a:prstClr val="black"/>
                </a:solidFill>
              </a:rPr>
              <a:t>   glucose are obtained from lactose hydrolysis. </a:t>
            </a:r>
          </a:p>
          <a:p>
            <a:pPr>
              <a:buFont typeface="Arial" pitchFamily="34" charset="0"/>
              <a:buChar char="•"/>
            </a:pPr>
            <a:r>
              <a:rPr lang="en-US" sz="2400" dirty="0">
                <a:solidFill>
                  <a:prstClr val="black"/>
                </a:solidFill>
              </a:rPr>
              <a:t>  Lactose hydrolysis takes place due to B-</a:t>
            </a:r>
            <a:r>
              <a:rPr lang="en-US" sz="2400" dirty="0" err="1">
                <a:solidFill>
                  <a:prstClr val="black"/>
                </a:solidFill>
              </a:rPr>
              <a:t>galactosidase</a:t>
            </a:r>
            <a:r>
              <a:rPr lang="en-US" sz="2400" dirty="0">
                <a:solidFill>
                  <a:prstClr val="black"/>
                </a:solidFill>
              </a:rPr>
              <a:t> production </a:t>
            </a:r>
          </a:p>
          <a:p>
            <a:r>
              <a:rPr lang="en-US" sz="2400" dirty="0">
                <a:solidFill>
                  <a:prstClr val="black"/>
                </a:solidFill>
              </a:rPr>
              <a:t>    by lactic acid bacteria. </a:t>
            </a:r>
          </a:p>
          <a:p>
            <a:pPr>
              <a:buFont typeface="Arial" pitchFamily="34" charset="0"/>
              <a:buChar char="•"/>
            </a:pPr>
            <a:r>
              <a:rPr lang="en-US" sz="2400" dirty="0">
                <a:solidFill>
                  <a:prstClr val="black"/>
                </a:solidFill>
              </a:rPr>
              <a:t>  The importance of lactose is due to the lactic acid produced from </a:t>
            </a:r>
          </a:p>
          <a:p>
            <a:r>
              <a:rPr lang="en-US" sz="2400" dirty="0">
                <a:solidFill>
                  <a:prstClr val="black"/>
                </a:solidFill>
              </a:rPr>
              <a:t>    the hydrolysis of lactose, which leads to a pH range in the bowel </a:t>
            </a:r>
          </a:p>
          <a:p>
            <a:r>
              <a:rPr lang="en-US" sz="2400" dirty="0">
                <a:solidFill>
                  <a:prstClr val="black"/>
                </a:solidFill>
              </a:rPr>
              <a:t>    inhibiting the growth of putrefactants. </a:t>
            </a:r>
          </a:p>
          <a:p>
            <a:pPr>
              <a:buFont typeface="Arial" pitchFamily="34" charset="0"/>
              <a:buChar char="•"/>
            </a:pPr>
            <a:r>
              <a:rPr lang="en-US" sz="2400" dirty="0">
                <a:solidFill>
                  <a:prstClr val="black"/>
                </a:solidFill>
              </a:rPr>
              <a:t>  In addition to this, lactic acid is important for </a:t>
            </a:r>
            <a:r>
              <a:rPr lang="en-US" sz="2400" dirty="0" err="1">
                <a:solidFill>
                  <a:prstClr val="black"/>
                </a:solidFill>
              </a:rPr>
              <a:t>organoleptic</a:t>
            </a:r>
            <a:r>
              <a:rPr lang="en-US" sz="2400" dirty="0">
                <a:solidFill>
                  <a:prstClr val="black"/>
                </a:solidFill>
              </a:rPr>
              <a:t> </a:t>
            </a:r>
          </a:p>
          <a:p>
            <a:r>
              <a:rPr lang="en-US" sz="2400" dirty="0">
                <a:solidFill>
                  <a:prstClr val="black"/>
                </a:solidFill>
              </a:rPr>
              <a:t>   properties and calcium absorption. </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893647"/>
          </a:xfrm>
          <a:prstGeom prst="rect">
            <a:avLst/>
          </a:prstGeom>
        </p:spPr>
        <p:txBody>
          <a:bodyPr wrap="square">
            <a:spAutoFit/>
          </a:bodyPr>
          <a:lstStyle/>
          <a:p>
            <a:pPr lvl="0"/>
            <a:r>
              <a:rPr lang="en-US" sz="2400" b="1" dirty="0" err="1">
                <a:solidFill>
                  <a:srgbClr val="7030A0"/>
                </a:solidFill>
              </a:rPr>
              <a:t>Lipolysis</a:t>
            </a:r>
            <a:r>
              <a:rPr lang="en-US" sz="2400" dirty="0">
                <a:solidFill>
                  <a:prstClr val="black"/>
                </a:solidFill>
              </a:rPr>
              <a:t>: </a:t>
            </a:r>
          </a:p>
          <a:p>
            <a:pPr lvl="0">
              <a:buFont typeface="Arial" pitchFamily="34" charset="0"/>
              <a:buChar char="•"/>
            </a:pPr>
            <a:r>
              <a:rPr lang="en-US" sz="2400" dirty="0">
                <a:solidFill>
                  <a:prstClr val="black"/>
                </a:solidFill>
              </a:rPr>
              <a:t>  The homogenization process reduces the size of fat globules </a:t>
            </a:r>
          </a:p>
          <a:p>
            <a:pPr lvl="0"/>
            <a:r>
              <a:rPr lang="en-US" sz="2400" dirty="0">
                <a:solidFill>
                  <a:prstClr val="black"/>
                </a:solidFill>
              </a:rPr>
              <a:t>    which become digestible. </a:t>
            </a:r>
          </a:p>
          <a:p>
            <a:pPr lvl="0">
              <a:buFont typeface="Arial" pitchFamily="34" charset="0"/>
              <a:buChar char="•"/>
            </a:pPr>
            <a:r>
              <a:rPr lang="en-US" sz="2400" dirty="0">
                <a:solidFill>
                  <a:prstClr val="black"/>
                </a:solidFill>
              </a:rPr>
              <a:t>  The production of free fatty acids as a consequence of </a:t>
            </a:r>
            <a:r>
              <a:rPr lang="en-US" sz="2400" dirty="0" err="1">
                <a:solidFill>
                  <a:prstClr val="black"/>
                </a:solidFill>
              </a:rPr>
              <a:t>lipolytic</a:t>
            </a:r>
            <a:r>
              <a:rPr lang="en-US" sz="2400" dirty="0">
                <a:solidFill>
                  <a:prstClr val="black"/>
                </a:solidFill>
              </a:rPr>
              <a:t> </a:t>
            </a:r>
          </a:p>
          <a:p>
            <a:pPr lvl="0"/>
            <a:r>
              <a:rPr lang="en-US" sz="2400" dirty="0">
                <a:solidFill>
                  <a:prstClr val="black"/>
                </a:solidFill>
              </a:rPr>
              <a:t>    activity increases as compared to milk. This leads to some </a:t>
            </a:r>
          </a:p>
          <a:p>
            <a:r>
              <a:rPr lang="en-US" sz="2400" dirty="0">
                <a:solidFill>
                  <a:prstClr val="black"/>
                </a:solidFill>
              </a:rPr>
              <a:t>    physiological effects. </a:t>
            </a:r>
          </a:p>
          <a:p>
            <a:r>
              <a:rPr lang="en-US" sz="2400" b="1" dirty="0">
                <a:solidFill>
                  <a:srgbClr val="7030A0"/>
                </a:solidFill>
              </a:rPr>
              <a:t>Changes in Vitamins</a:t>
            </a:r>
            <a:r>
              <a:rPr lang="en-US" sz="2400" dirty="0">
                <a:solidFill>
                  <a:prstClr val="black"/>
                </a:solidFill>
              </a:rPr>
              <a:t>: </a:t>
            </a:r>
          </a:p>
          <a:p>
            <a:pPr>
              <a:buFont typeface="Arial" pitchFamily="34" charset="0"/>
              <a:buChar char="•"/>
            </a:pPr>
            <a:r>
              <a:rPr lang="en-US" sz="2400" dirty="0">
                <a:solidFill>
                  <a:prstClr val="black"/>
                </a:solidFill>
              </a:rPr>
              <a:t>  There is more than a two-fold increase in vitamins of B-group, </a:t>
            </a:r>
          </a:p>
          <a:p>
            <a:r>
              <a:rPr lang="en-US" sz="2400" dirty="0">
                <a:solidFill>
                  <a:prstClr val="black"/>
                </a:solidFill>
              </a:rPr>
              <a:t>    especially thiamine, riboflavin and </a:t>
            </a:r>
            <a:r>
              <a:rPr lang="en-US" sz="2400" dirty="0" err="1">
                <a:solidFill>
                  <a:prstClr val="black"/>
                </a:solidFill>
              </a:rPr>
              <a:t>nicotinamide</a:t>
            </a:r>
            <a:r>
              <a:rPr lang="en-US" sz="2400" dirty="0">
                <a:solidFill>
                  <a:prstClr val="black"/>
                </a:solidFill>
              </a:rPr>
              <a:t> as a result of the </a:t>
            </a:r>
          </a:p>
          <a:p>
            <a:r>
              <a:rPr lang="en-US" sz="2400" dirty="0">
                <a:solidFill>
                  <a:prstClr val="black"/>
                </a:solidFill>
              </a:rPr>
              <a:t>    biosynthetic process during milk fermentation. </a:t>
            </a:r>
          </a:p>
          <a:p>
            <a:pPr>
              <a:buFont typeface="Arial" pitchFamily="34" charset="0"/>
              <a:buChar char="•"/>
            </a:pPr>
            <a:r>
              <a:rPr lang="en-US" sz="2400" dirty="0">
                <a:solidFill>
                  <a:prstClr val="black"/>
                </a:solidFill>
              </a:rPr>
              <a:t>   Subsequently, vitamin Bs, vitamin C and vitamin B1 (thiamine) </a:t>
            </a:r>
          </a:p>
          <a:p>
            <a:r>
              <a:rPr lang="en-US" sz="2400" dirty="0">
                <a:solidFill>
                  <a:prstClr val="black"/>
                </a:solidFill>
              </a:rPr>
              <a:t>    decrease by approximately one half only, as they are utilized by </a:t>
            </a:r>
          </a:p>
          <a:p>
            <a:r>
              <a:rPr lang="en-US" sz="2400" dirty="0">
                <a:solidFill>
                  <a:prstClr val="black"/>
                </a:solidFill>
              </a:rPr>
              <a:t>    the bacteria in milk. </a:t>
            </a:r>
            <a:endParaRPr lang="en-US" dirty="0">
              <a:solidFill>
                <a:prstClr val="white"/>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228600"/>
            <a:ext cx="8534400" cy="6001643"/>
          </a:xfrm>
          <a:prstGeom prst="rect">
            <a:avLst/>
          </a:prstGeom>
        </p:spPr>
        <p:txBody>
          <a:bodyPr wrap="square">
            <a:spAutoFit/>
          </a:bodyPr>
          <a:lstStyle/>
          <a:p>
            <a:pPr lvl="0"/>
            <a:r>
              <a:rPr lang="en-US" sz="2400" b="1" dirty="0">
                <a:solidFill>
                  <a:srgbClr val="7030A0"/>
                </a:solidFill>
              </a:rPr>
              <a:t>Antibacterial activities</a:t>
            </a:r>
            <a:r>
              <a:rPr lang="en-US" sz="2400" dirty="0">
                <a:solidFill>
                  <a:prstClr val="black"/>
                </a:solidFill>
              </a:rPr>
              <a:t>: </a:t>
            </a:r>
          </a:p>
          <a:p>
            <a:pPr lvl="0">
              <a:buFont typeface="Arial" pitchFamily="34" charset="0"/>
              <a:buChar char="•"/>
            </a:pPr>
            <a:r>
              <a:rPr lang="en-US" sz="2400" dirty="0">
                <a:solidFill>
                  <a:prstClr val="black"/>
                </a:solidFill>
              </a:rPr>
              <a:t>  The bactericidal properties of sour products are determined by </a:t>
            </a:r>
          </a:p>
          <a:p>
            <a:pPr lvl="0"/>
            <a:r>
              <a:rPr lang="en-US" sz="2400" dirty="0">
                <a:solidFill>
                  <a:prstClr val="black"/>
                </a:solidFill>
              </a:rPr>
              <a:t>    the antibiotic activity of the bacteria growing in the product. </a:t>
            </a:r>
          </a:p>
          <a:p>
            <a:pPr lvl="0">
              <a:buFont typeface="Arial" pitchFamily="34" charset="0"/>
              <a:buChar char="•"/>
            </a:pPr>
            <a:r>
              <a:rPr lang="en-US" sz="2400" dirty="0">
                <a:solidFill>
                  <a:prstClr val="black"/>
                </a:solidFill>
              </a:rPr>
              <a:t>   The antibiotic properties are generally associated with </a:t>
            </a:r>
          </a:p>
          <a:p>
            <a:pPr lvl="0"/>
            <a:r>
              <a:rPr lang="en-US" sz="2400" i="1" dirty="0">
                <a:solidFill>
                  <a:prstClr val="black"/>
                </a:solidFill>
              </a:rPr>
              <a:t>     lactobacilli </a:t>
            </a:r>
            <a:r>
              <a:rPr lang="en-US" sz="2400" dirty="0">
                <a:solidFill>
                  <a:prstClr val="black"/>
                </a:solidFill>
              </a:rPr>
              <a:t>in yoghurt, and materials responsible for such </a:t>
            </a:r>
          </a:p>
          <a:p>
            <a:pPr lvl="0"/>
            <a:r>
              <a:rPr lang="en-US" sz="2400" dirty="0">
                <a:solidFill>
                  <a:prstClr val="black"/>
                </a:solidFill>
              </a:rPr>
              <a:t>     antibacterial action are described as lactic acid, hydrogen</a:t>
            </a:r>
          </a:p>
          <a:p>
            <a:pPr lvl="0"/>
            <a:r>
              <a:rPr lang="en-US" sz="2400" dirty="0">
                <a:solidFill>
                  <a:prstClr val="black"/>
                </a:solidFill>
              </a:rPr>
              <a:t>     peroxide and other substances such as </a:t>
            </a:r>
            <a:r>
              <a:rPr lang="en-US" sz="2400" dirty="0" err="1">
                <a:solidFill>
                  <a:prstClr val="black"/>
                </a:solidFill>
              </a:rPr>
              <a:t>lactobacilline</a:t>
            </a:r>
            <a:r>
              <a:rPr lang="en-US" sz="2400" dirty="0">
                <a:solidFill>
                  <a:prstClr val="black"/>
                </a:solidFill>
              </a:rPr>
              <a:t>, etc.</a:t>
            </a:r>
          </a:p>
          <a:p>
            <a:pPr lvl="0"/>
            <a:endParaRPr lang="en-US" sz="2400" dirty="0">
              <a:solidFill>
                <a:prstClr val="black"/>
              </a:solidFill>
            </a:endParaRPr>
          </a:p>
          <a:p>
            <a:r>
              <a:rPr lang="en-US" sz="2400" b="1" dirty="0">
                <a:solidFill>
                  <a:srgbClr val="7030A0"/>
                </a:solidFill>
              </a:rPr>
              <a:t>Therapeutic Importance</a:t>
            </a:r>
            <a:r>
              <a:rPr lang="en-US" sz="2400" dirty="0">
                <a:solidFill>
                  <a:prstClr val="black"/>
                </a:solidFill>
              </a:rPr>
              <a:t>: </a:t>
            </a:r>
          </a:p>
          <a:p>
            <a:r>
              <a:rPr lang="en-US" sz="2400" dirty="0">
                <a:solidFill>
                  <a:prstClr val="black"/>
                </a:solidFill>
              </a:rPr>
              <a:t>The main advantages of regular intake of yoghurt are:</a:t>
            </a:r>
          </a:p>
          <a:p>
            <a:pPr marL="457200" indent="-457200">
              <a:buAutoNum type="arabicParenBoth"/>
            </a:pPr>
            <a:r>
              <a:rPr lang="en-US" sz="2400" dirty="0">
                <a:solidFill>
                  <a:prstClr val="black"/>
                </a:solidFill>
              </a:rPr>
              <a:t>This product is easily absorbed and better assimilated than </a:t>
            </a:r>
          </a:p>
          <a:p>
            <a:pPr marL="457200" indent="-457200"/>
            <a:r>
              <a:rPr lang="en-US" sz="2400" dirty="0">
                <a:solidFill>
                  <a:prstClr val="black"/>
                </a:solidFill>
              </a:rPr>
              <a:t>       sweet whole milk. Assimilation of milk is 32% in one hour, while that of yoghurt it is 91% in the same period.</a:t>
            </a:r>
          </a:p>
          <a:p>
            <a:pPr marL="457200" indent="-457200"/>
            <a:r>
              <a:rPr lang="en-US" sz="2400" dirty="0">
                <a:solidFill>
                  <a:prstClr val="black"/>
                </a:solidFill>
              </a:rPr>
              <a:t>(2)  Yoghurt improves appetite due to its pleasant, refreshing and pungent taste. It is highly nourishing and invigorating not only to healthy persons but also to the ill and infirm.</a:t>
            </a:r>
            <a:endParaRPr lang="en-US" dirty="0">
              <a:solidFill>
                <a:prstClr val="white"/>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524315"/>
          </a:xfrm>
          <a:prstGeom prst="rect">
            <a:avLst/>
          </a:prstGeom>
        </p:spPr>
        <p:txBody>
          <a:bodyPr wrap="square">
            <a:spAutoFit/>
          </a:bodyPr>
          <a:lstStyle/>
          <a:p>
            <a:pPr marL="457200" indent="-457200">
              <a:buAutoNum type="arabicParenBoth" startAt="3"/>
            </a:pPr>
            <a:r>
              <a:rPr lang="en-US" sz="2400" dirty="0">
                <a:solidFill>
                  <a:prstClr val="black"/>
                </a:solidFill>
              </a:rPr>
              <a:t>Gastric juice secreted by the action of yoghurt and the </a:t>
            </a:r>
          </a:p>
          <a:p>
            <a:pPr marL="457200" indent="-457200"/>
            <a:r>
              <a:rPr lang="en-US" sz="2400" dirty="0">
                <a:solidFill>
                  <a:prstClr val="black"/>
                </a:solidFill>
              </a:rPr>
              <a:t>       desirable ratio of calcium and phosphorous induced by it leads to a high digestive capability. </a:t>
            </a:r>
          </a:p>
          <a:p>
            <a:pPr marL="457200" indent="-457200"/>
            <a:r>
              <a:rPr lang="en-US" sz="2400" dirty="0">
                <a:solidFill>
                  <a:prstClr val="black"/>
                </a:solidFill>
              </a:rPr>
              <a:t>(4) Yoghurt consists of a sufficient amount of indispensable amino acid, methionine, which removes excessive fat from the liver and enhances bile secretion. It is, therefore, an important therapeutic </a:t>
            </a:r>
            <a:r>
              <a:rPr lang="en-US" sz="2400" dirty="0" err="1">
                <a:solidFill>
                  <a:prstClr val="black"/>
                </a:solidFill>
              </a:rPr>
              <a:t>adjuant</a:t>
            </a:r>
            <a:r>
              <a:rPr lang="en-US" sz="2400" dirty="0">
                <a:solidFill>
                  <a:prstClr val="black"/>
                </a:solidFill>
              </a:rPr>
              <a:t> in gastrointestinal disturbances, hepatitis, nephritis, </a:t>
            </a:r>
            <a:r>
              <a:rPr lang="en-US" sz="2400" dirty="0" err="1">
                <a:solidFill>
                  <a:prstClr val="black"/>
                </a:solidFill>
              </a:rPr>
              <a:t>diarrhoea</a:t>
            </a:r>
            <a:r>
              <a:rPr lang="en-US" sz="2400" dirty="0">
                <a:solidFill>
                  <a:prstClr val="black"/>
                </a:solidFill>
              </a:rPr>
              <a:t>, colitis, </a:t>
            </a:r>
            <a:r>
              <a:rPr lang="en-US" sz="2400" dirty="0" err="1">
                <a:solidFill>
                  <a:prstClr val="black"/>
                </a:solidFill>
              </a:rPr>
              <a:t>anaemia</a:t>
            </a:r>
            <a:r>
              <a:rPr lang="en-US" sz="2400" dirty="0">
                <a:solidFill>
                  <a:prstClr val="black"/>
                </a:solidFill>
              </a:rPr>
              <a:t> and anorexia. It provides wonderful relief to patients of chronic </a:t>
            </a:r>
            <a:r>
              <a:rPr lang="en-US" sz="2400" dirty="0" err="1">
                <a:solidFill>
                  <a:prstClr val="black"/>
                </a:solidFill>
              </a:rPr>
              <a:t>diarrhoea</a:t>
            </a:r>
            <a:r>
              <a:rPr lang="en-US" sz="2400" dirty="0">
                <a:solidFill>
                  <a:prstClr val="black"/>
                </a:solidFill>
              </a:rPr>
              <a:t>, </a:t>
            </a:r>
            <a:r>
              <a:rPr lang="en-US" sz="2400" dirty="0" err="1">
                <a:solidFill>
                  <a:prstClr val="black"/>
                </a:solidFill>
              </a:rPr>
              <a:t>sprue</a:t>
            </a:r>
            <a:r>
              <a:rPr lang="en-US" sz="2400" dirty="0">
                <a:solidFill>
                  <a:prstClr val="black"/>
                </a:solidFill>
              </a:rPr>
              <a:t> and ulcerative colitis. Fat-free yoghurt is necessary for those who suffer from heart disease, arteriosclerosis, hypertension and chronic inflammation of the liver. </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610600" cy="3416320"/>
          </a:xfrm>
          <a:prstGeom prst="rect">
            <a:avLst/>
          </a:prstGeom>
        </p:spPr>
        <p:txBody>
          <a:bodyPr wrap="square">
            <a:spAutoFit/>
          </a:bodyPr>
          <a:lstStyle/>
          <a:p>
            <a:pPr marL="457200" indent="-457200">
              <a:buAutoNum type="arabicParenBoth" startAt="5"/>
            </a:pPr>
            <a:r>
              <a:rPr lang="en-US" sz="2400" dirty="0">
                <a:solidFill>
                  <a:prstClr val="black"/>
                </a:solidFill>
              </a:rPr>
              <a:t>Yoghurt possesses potent antitumor activity according to </a:t>
            </a:r>
          </a:p>
          <a:p>
            <a:pPr marL="457200" indent="-457200"/>
            <a:r>
              <a:rPr lang="en-US" sz="2400" dirty="0">
                <a:solidFill>
                  <a:prstClr val="black"/>
                </a:solidFill>
              </a:rPr>
              <a:t>       Shahani, professor of Food Sciences at the University of Nebraska, U.S.A. It may prevent or retard the onset of diseases. Pathogenic bacteria are not able to survive in it because of its low pH and other adverse factors for their growth. Consumption of less than one liter of yoghurt per day will not affect human health adversely, but more may involve the risk of acidosis. The nutritional and therapeutic effects of yoghurt do not depend on living bacteria but on their metabolites.</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5621091" cy="461665"/>
          </a:xfrm>
          <a:prstGeom prst="rect">
            <a:avLst/>
          </a:prstGeom>
        </p:spPr>
        <p:txBody>
          <a:bodyPr wrap="none">
            <a:spAutoFit/>
          </a:bodyPr>
          <a:lstStyle/>
          <a:p>
            <a:r>
              <a:rPr lang="en-US" sz="2400" b="1" dirty="0">
                <a:solidFill>
                  <a:srgbClr val="7030A0"/>
                </a:solidFill>
              </a:rPr>
              <a:t>Biotransformation: Steroid Transformation</a:t>
            </a:r>
            <a:endParaRPr lang="en-US" b="1" dirty="0">
              <a:solidFill>
                <a:srgbClr val="7030A0"/>
              </a:solidFill>
            </a:endParaRPr>
          </a:p>
        </p:txBody>
      </p:sp>
      <p:sp>
        <p:nvSpPr>
          <p:cNvPr id="5" name="Rectangle 4"/>
          <p:cNvSpPr/>
          <p:nvPr/>
        </p:nvSpPr>
        <p:spPr>
          <a:xfrm>
            <a:off x="304800" y="685800"/>
            <a:ext cx="8534400" cy="6001643"/>
          </a:xfrm>
          <a:prstGeom prst="rect">
            <a:avLst/>
          </a:prstGeom>
        </p:spPr>
        <p:txBody>
          <a:bodyPr wrap="square">
            <a:spAutoFit/>
          </a:bodyPr>
          <a:lstStyle/>
          <a:p>
            <a:pPr>
              <a:buFont typeface="Arial" pitchFamily="34" charset="0"/>
              <a:buChar char="•"/>
            </a:pPr>
            <a:r>
              <a:rPr lang="en-US" sz="2400" dirty="0">
                <a:solidFill>
                  <a:schemeClr val="bg1"/>
                </a:solidFill>
              </a:rPr>
              <a:t>  Microbial transformations or biotransformation, are minor </a:t>
            </a:r>
          </a:p>
          <a:p>
            <a:r>
              <a:rPr lang="en-US" sz="2400" dirty="0">
                <a:solidFill>
                  <a:schemeClr val="bg1"/>
                </a:solidFill>
              </a:rPr>
              <a:t>    changes in molecules, such as the insertion of a hydroxyl or </a:t>
            </a:r>
            <a:r>
              <a:rPr lang="en-US" sz="2400" dirty="0" err="1">
                <a:solidFill>
                  <a:schemeClr val="bg1"/>
                </a:solidFill>
              </a:rPr>
              <a:t>keto</a:t>
            </a:r>
            <a:r>
              <a:rPr lang="en-US" sz="2400" dirty="0">
                <a:solidFill>
                  <a:schemeClr val="bg1"/>
                </a:solidFill>
              </a:rPr>
              <a:t> </a:t>
            </a:r>
          </a:p>
          <a:p>
            <a:r>
              <a:rPr lang="en-US" sz="2400" dirty="0">
                <a:solidFill>
                  <a:schemeClr val="bg1"/>
                </a:solidFill>
              </a:rPr>
              <a:t>    function or the saturation/</a:t>
            </a:r>
            <a:r>
              <a:rPr lang="en-US" sz="2400" dirty="0" err="1">
                <a:solidFill>
                  <a:schemeClr val="bg1"/>
                </a:solidFill>
              </a:rPr>
              <a:t>desaturation</a:t>
            </a:r>
            <a:r>
              <a:rPr lang="en-US" sz="2400" dirty="0">
                <a:solidFill>
                  <a:schemeClr val="bg1"/>
                </a:solidFill>
              </a:rPr>
              <a:t> of complex cyclic </a:t>
            </a:r>
          </a:p>
          <a:p>
            <a:r>
              <a:rPr lang="en-US" sz="2400" dirty="0">
                <a:solidFill>
                  <a:schemeClr val="bg1"/>
                </a:solidFill>
              </a:rPr>
              <a:t>    structure, that are carried out by non-growing microorganisms. </a:t>
            </a:r>
          </a:p>
          <a:p>
            <a:pPr>
              <a:buFont typeface="Arial" pitchFamily="34" charset="0"/>
              <a:buChar char="•"/>
            </a:pPr>
            <a:r>
              <a:rPr lang="en-US" sz="2400" dirty="0">
                <a:solidFill>
                  <a:schemeClr val="bg1"/>
                </a:solidFill>
              </a:rPr>
              <a:t>   The microorganisms thus act as biocatalysts. Bioconversions </a:t>
            </a:r>
          </a:p>
          <a:p>
            <a:r>
              <a:rPr lang="en-US" sz="2400" dirty="0">
                <a:solidFill>
                  <a:schemeClr val="bg1"/>
                </a:solidFill>
              </a:rPr>
              <a:t>     have many advantages over chemical procedures. </a:t>
            </a:r>
          </a:p>
          <a:p>
            <a:pPr>
              <a:buFont typeface="Arial" pitchFamily="34" charset="0"/>
              <a:buChar char="•"/>
            </a:pPr>
            <a:r>
              <a:rPr lang="en-US" sz="2400" dirty="0">
                <a:solidFill>
                  <a:schemeClr val="bg1"/>
                </a:solidFill>
              </a:rPr>
              <a:t>   A major advantage is stereochemical; the biologically active form   </a:t>
            </a:r>
          </a:p>
          <a:p>
            <a:r>
              <a:rPr lang="en-US" sz="2400" dirty="0">
                <a:solidFill>
                  <a:schemeClr val="bg1"/>
                </a:solidFill>
              </a:rPr>
              <a:t>    of a product is made. </a:t>
            </a:r>
          </a:p>
          <a:p>
            <a:pPr>
              <a:buFont typeface="Arial" pitchFamily="34" charset="0"/>
              <a:buChar char="•"/>
            </a:pPr>
            <a:r>
              <a:rPr lang="en-US" sz="2400" dirty="0">
                <a:solidFill>
                  <a:schemeClr val="bg1"/>
                </a:solidFill>
              </a:rPr>
              <a:t>  In contrast, most chemical syntheses produce racemic mixtures in </a:t>
            </a:r>
          </a:p>
          <a:p>
            <a:r>
              <a:rPr lang="en-US" sz="2400" dirty="0">
                <a:solidFill>
                  <a:schemeClr val="bg1"/>
                </a:solidFill>
              </a:rPr>
              <a:t>    which only one of the two isomers will be able to be used </a:t>
            </a:r>
          </a:p>
          <a:p>
            <a:r>
              <a:rPr lang="en-US" sz="2400" dirty="0">
                <a:solidFill>
                  <a:schemeClr val="bg1"/>
                </a:solidFill>
              </a:rPr>
              <a:t>    efficiently by the organism.</a:t>
            </a:r>
          </a:p>
          <a:p>
            <a:pPr>
              <a:buFont typeface="Arial" pitchFamily="34" charset="0"/>
              <a:buChar char="•"/>
            </a:pPr>
            <a:r>
              <a:rPr lang="en-US" sz="2400" dirty="0">
                <a:solidFill>
                  <a:schemeClr val="bg1"/>
                </a:solidFill>
              </a:rPr>
              <a:t>  One among such transformations is the steroid transformation in </a:t>
            </a:r>
          </a:p>
          <a:p>
            <a:r>
              <a:rPr lang="en-US" sz="2400" dirty="0">
                <a:solidFill>
                  <a:schemeClr val="bg1"/>
                </a:solidFill>
              </a:rPr>
              <a:t>    which microorganisms can carry out chemical transformations.</a:t>
            </a:r>
          </a:p>
          <a:p>
            <a:pPr>
              <a:buFont typeface="Arial" pitchFamily="34" charset="0"/>
              <a:buChar char="•"/>
            </a:pPr>
            <a:r>
              <a:rPr lang="en-US" sz="2400" dirty="0">
                <a:solidFill>
                  <a:schemeClr val="bg1"/>
                </a:solidFill>
              </a:rPr>
              <a:t>   These steroids are organic molecules and are related to sterols; </a:t>
            </a:r>
          </a:p>
          <a:p>
            <a:r>
              <a:rPr lang="en-US" sz="2400" dirty="0">
                <a:solidFill>
                  <a:schemeClr val="bg1"/>
                </a:solidFill>
              </a:rPr>
              <a:t>    abundant in nature e.g. cholesterol (found in brain and nerve </a:t>
            </a:r>
          </a:p>
          <a:p>
            <a:r>
              <a:rPr lang="en-US" sz="2400" dirty="0">
                <a:solidFill>
                  <a:schemeClr val="bg1"/>
                </a:solidFill>
              </a:rPr>
              <a:t>    tissue) and ergosterols (in yeast).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458200" cy="2308324"/>
          </a:xfrm>
          <a:prstGeom prst="rect">
            <a:avLst/>
          </a:prstGeom>
        </p:spPr>
        <p:txBody>
          <a:bodyPr wrap="square">
            <a:spAutoFit/>
          </a:bodyPr>
          <a:lstStyle/>
          <a:p>
            <a:pPr lvl="0">
              <a:buFont typeface="Arial" pitchFamily="34" charset="0"/>
              <a:buChar char="•"/>
            </a:pPr>
            <a:r>
              <a:rPr lang="en-US" sz="2400" dirty="0">
                <a:solidFill>
                  <a:prstClr val="black"/>
                </a:solidFill>
              </a:rPr>
              <a:t>  Various steroid hormones are utilized as regulators of </a:t>
            </a:r>
          </a:p>
          <a:p>
            <a:pPr lvl="0"/>
            <a:r>
              <a:rPr lang="en-US" sz="2400" dirty="0">
                <a:solidFill>
                  <a:prstClr val="black"/>
                </a:solidFill>
              </a:rPr>
              <a:t>    metabolism in the animals or human body and it was discovered </a:t>
            </a:r>
          </a:p>
          <a:p>
            <a:pPr lvl="0"/>
            <a:r>
              <a:rPr lang="en-US" sz="2400" dirty="0">
                <a:solidFill>
                  <a:prstClr val="black"/>
                </a:solidFill>
              </a:rPr>
              <a:t>    that cortisone and its derivative such as progesterone are </a:t>
            </a:r>
          </a:p>
          <a:p>
            <a:pPr lvl="0"/>
            <a:r>
              <a:rPr lang="en-US" sz="2400" dirty="0">
                <a:solidFill>
                  <a:prstClr val="black"/>
                </a:solidFill>
              </a:rPr>
              <a:t>    effective in the treatment of rheumatoid arthritis.</a:t>
            </a:r>
          </a:p>
          <a:p>
            <a:pPr lvl="0"/>
            <a:endParaRPr lang="en-US" sz="2400" dirty="0">
              <a:solidFill>
                <a:prstClr val="black"/>
              </a:solidFill>
            </a:endParaRPr>
          </a:p>
          <a:p>
            <a:pPr lvl="0"/>
            <a:r>
              <a:rPr lang="en-US" sz="2400" dirty="0">
                <a:solidFill>
                  <a:prstClr val="black"/>
                </a:solidFill>
              </a:rPr>
              <a:t>A typical bioconversion is the hydroxylation of a steroid. </a:t>
            </a:r>
          </a:p>
        </p:txBody>
      </p:sp>
      <p:pic>
        <p:nvPicPr>
          <p:cNvPr id="1026" name="Picture 2"/>
          <p:cNvPicPr>
            <a:picLocks noChangeAspect="1" noChangeArrowheads="1"/>
          </p:cNvPicPr>
          <p:nvPr/>
        </p:nvPicPr>
        <p:blipFill>
          <a:blip r:embed="rId2"/>
          <a:srcRect/>
          <a:stretch>
            <a:fillRect/>
          </a:stretch>
        </p:blipFill>
        <p:spPr bwMode="auto">
          <a:xfrm>
            <a:off x="1066800" y="3276600"/>
            <a:ext cx="6305062" cy="2133600"/>
          </a:xfrm>
          <a:prstGeom prst="rect">
            <a:avLst/>
          </a:prstGeom>
          <a:noFill/>
          <a:ln w="28575">
            <a:solidFill>
              <a:srgbClr val="FF0000"/>
            </a:solid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81000"/>
            <a:ext cx="8534400" cy="6001643"/>
          </a:xfrm>
          <a:prstGeom prst="rect">
            <a:avLst/>
          </a:prstGeom>
        </p:spPr>
        <p:txBody>
          <a:bodyPr wrap="square">
            <a:spAutoFit/>
          </a:bodyPr>
          <a:lstStyle/>
          <a:p>
            <a:pPr lvl="0">
              <a:buFont typeface="Arial" pitchFamily="34" charset="0"/>
              <a:buChar char="•"/>
            </a:pPr>
            <a:r>
              <a:rPr lang="en-US" sz="2400" dirty="0">
                <a:solidFill>
                  <a:prstClr val="black"/>
                </a:solidFill>
              </a:rPr>
              <a:t>  It was observed then when a culture of the genus </a:t>
            </a:r>
            <a:r>
              <a:rPr lang="en-US" sz="2400" i="1" dirty="0">
                <a:solidFill>
                  <a:prstClr val="black"/>
                </a:solidFill>
              </a:rPr>
              <a:t>Rhizopus</a:t>
            </a:r>
            <a:r>
              <a:rPr lang="en-US" sz="2400" dirty="0">
                <a:solidFill>
                  <a:prstClr val="black"/>
                </a:solidFill>
              </a:rPr>
              <a:t> was </a:t>
            </a:r>
          </a:p>
          <a:p>
            <a:pPr lvl="0"/>
            <a:r>
              <a:rPr lang="en-US" sz="2400" dirty="0">
                <a:solidFill>
                  <a:prstClr val="black"/>
                </a:solidFill>
              </a:rPr>
              <a:t>    grown using progesterone as a substrate; it was found that </a:t>
            </a:r>
          </a:p>
          <a:p>
            <a:pPr lvl="0"/>
            <a:r>
              <a:rPr lang="en-US" sz="2400" dirty="0">
                <a:solidFill>
                  <a:prstClr val="black"/>
                </a:solidFill>
              </a:rPr>
              <a:t>    progesterone was unexpectedly converted to 11</a:t>
            </a:r>
            <a:r>
              <a:rPr lang="el-GR" sz="2400" dirty="0">
                <a:solidFill>
                  <a:prstClr val="black"/>
                </a:solidFill>
              </a:rPr>
              <a:t>α</a:t>
            </a:r>
            <a:r>
              <a:rPr lang="en-US" sz="2400" dirty="0">
                <a:solidFill>
                  <a:prstClr val="black"/>
                </a:solidFill>
              </a:rPr>
              <a:t>-Hydroxyl </a:t>
            </a:r>
          </a:p>
          <a:p>
            <a:pPr lvl="0"/>
            <a:r>
              <a:rPr lang="en-US" sz="2400" dirty="0">
                <a:solidFill>
                  <a:prstClr val="black"/>
                </a:solidFill>
              </a:rPr>
              <a:t>    progesterone. </a:t>
            </a:r>
          </a:p>
          <a:p>
            <a:pPr lvl="0">
              <a:buFont typeface="Arial" pitchFamily="34" charset="0"/>
              <a:buChar char="•"/>
            </a:pPr>
            <a:r>
              <a:rPr lang="en-US" sz="2400" dirty="0">
                <a:solidFill>
                  <a:prstClr val="black"/>
                </a:solidFill>
              </a:rPr>
              <a:t>  In this example, the water-insoluble steroid is dissolved in </a:t>
            </a:r>
          </a:p>
          <a:p>
            <a:pPr lvl="0"/>
            <a:r>
              <a:rPr lang="en-US" sz="2400" dirty="0">
                <a:solidFill>
                  <a:prstClr val="black"/>
                </a:solidFill>
              </a:rPr>
              <a:t>    acetone and then added to the reaction system that contains the </a:t>
            </a:r>
          </a:p>
          <a:p>
            <a:pPr lvl="0"/>
            <a:r>
              <a:rPr lang="en-US" sz="2400" dirty="0">
                <a:solidFill>
                  <a:prstClr val="black"/>
                </a:solidFill>
              </a:rPr>
              <a:t>    pre grown microbial cells. The course of the modification is </a:t>
            </a:r>
          </a:p>
          <a:p>
            <a:pPr lvl="0"/>
            <a:r>
              <a:rPr lang="en-US" sz="2400" dirty="0">
                <a:solidFill>
                  <a:prstClr val="black"/>
                </a:solidFill>
              </a:rPr>
              <a:t>    monitored, and the final product is extracted from the medium  </a:t>
            </a:r>
          </a:p>
          <a:p>
            <a:pPr lvl="0"/>
            <a:r>
              <a:rPr lang="en-US" sz="2400" dirty="0">
                <a:solidFill>
                  <a:prstClr val="black"/>
                </a:solidFill>
              </a:rPr>
              <a:t>    and purified.</a:t>
            </a:r>
          </a:p>
          <a:p>
            <a:pPr lvl="0">
              <a:buFont typeface="Arial" pitchFamily="34" charset="0"/>
              <a:buChar char="•"/>
            </a:pPr>
            <a:r>
              <a:rPr lang="en-US" sz="2400" dirty="0">
                <a:solidFill>
                  <a:prstClr val="black"/>
                </a:solidFill>
              </a:rPr>
              <a:t>  Similar reactions can proceed with apparent case when mediated </a:t>
            </a:r>
          </a:p>
          <a:p>
            <a:pPr lvl="0"/>
            <a:r>
              <a:rPr lang="en-US" sz="2400" dirty="0">
                <a:solidFill>
                  <a:prstClr val="black"/>
                </a:solidFill>
              </a:rPr>
              <a:t>    by microorganism. In which certain microorganisms can </a:t>
            </a:r>
          </a:p>
          <a:p>
            <a:pPr lvl="0"/>
            <a:r>
              <a:rPr lang="en-US" sz="2400" dirty="0">
                <a:solidFill>
                  <a:prstClr val="black"/>
                </a:solidFill>
              </a:rPr>
              <a:t>    introduce hydroxyl groups at any of the several carbon of the </a:t>
            </a:r>
          </a:p>
          <a:p>
            <a:pPr lvl="0"/>
            <a:r>
              <a:rPr lang="en-US" sz="2400" dirty="0">
                <a:solidFill>
                  <a:prstClr val="black"/>
                </a:solidFill>
              </a:rPr>
              <a:t>    steroid molecule.</a:t>
            </a:r>
          </a:p>
          <a:p>
            <a:pPr lvl="0">
              <a:buFont typeface="Arial" pitchFamily="34" charset="0"/>
              <a:buChar char="•"/>
            </a:pPr>
            <a:r>
              <a:rPr lang="en-US" sz="2400" dirty="0">
                <a:solidFill>
                  <a:prstClr val="black"/>
                </a:solidFill>
              </a:rPr>
              <a:t>  One such example is the utilization of </a:t>
            </a:r>
            <a:r>
              <a:rPr lang="en-US" sz="2400" i="1" dirty="0">
                <a:solidFill>
                  <a:prstClr val="black"/>
                </a:solidFill>
              </a:rPr>
              <a:t>Curvularia lunata </a:t>
            </a:r>
            <a:r>
              <a:rPr lang="en-US" sz="2400" dirty="0">
                <a:solidFill>
                  <a:prstClr val="black"/>
                </a:solidFill>
              </a:rPr>
              <a:t>to </a:t>
            </a:r>
          </a:p>
          <a:p>
            <a:pPr lvl="0"/>
            <a:r>
              <a:rPr lang="en-US" sz="2400" dirty="0">
                <a:solidFill>
                  <a:prstClr val="black"/>
                </a:solidFill>
              </a:rPr>
              <a:t>    introduce a hydroxyl group at 11th carbon position to yield </a:t>
            </a:r>
          </a:p>
          <a:p>
            <a:pPr lvl="0"/>
            <a:r>
              <a:rPr lang="en-US" sz="2400" dirty="0">
                <a:solidFill>
                  <a:prstClr val="black"/>
                </a:solidFill>
              </a:rPr>
              <a:t>    hydrocortisone carbon 11 of steroid nucleus.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04800"/>
            <a:ext cx="8534400" cy="6370975"/>
          </a:xfrm>
          <a:prstGeom prst="rect">
            <a:avLst/>
          </a:prstGeom>
        </p:spPr>
        <p:txBody>
          <a:bodyPr wrap="square">
            <a:spAutoFit/>
          </a:bodyPr>
          <a:lstStyle/>
          <a:p>
            <a:r>
              <a:rPr lang="en-US" sz="2400" b="1" dirty="0">
                <a:solidFill>
                  <a:srgbClr val="FF0000"/>
                </a:solidFill>
              </a:rPr>
              <a:t>PRODUCTION OF BAKERS' YEAST</a:t>
            </a:r>
          </a:p>
          <a:p>
            <a:pPr>
              <a:buFont typeface="Arial" pitchFamily="34" charset="0"/>
              <a:buChar char="•"/>
            </a:pPr>
            <a:r>
              <a:rPr lang="en-US" sz="2400" dirty="0">
                <a:solidFill>
                  <a:schemeClr val="bg1"/>
                </a:solidFill>
              </a:rPr>
              <a:t>   Bakers' yeast is propagated on beet molasses-, refiners' cane </a:t>
            </a:r>
          </a:p>
          <a:p>
            <a:r>
              <a:rPr lang="en-US" sz="2400" dirty="0">
                <a:solidFill>
                  <a:schemeClr val="bg1"/>
                </a:solidFill>
              </a:rPr>
              <a:t>    molasses or black-strap molasses-based media. It is a common </a:t>
            </a:r>
          </a:p>
          <a:p>
            <a:r>
              <a:rPr lang="en-US" sz="2400" dirty="0">
                <a:solidFill>
                  <a:schemeClr val="bg1"/>
                </a:solidFill>
              </a:rPr>
              <a:t>    practice to mix beet molasses and black-strap molasses in the </a:t>
            </a:r>
          </a:p>
          <a:p>
            <a:r>
              <a:rPr lang="en-US" sz="2400" dirty="0">
                <a:solidFill>
                  <a:schemeClr val="bg1"/>
                </a:solidFill>
              </a:rPr>
              <a:t>    preparation of the production medium. </a:t>
            </a:r>
          </a:p>
          <a:p>
            <a:pPr>
              <a:buFont typeface="Arial" pitchFamily="34" charset="0"/>
              <a:buChar char="•"/>
            </a:pPr>
            <a:r>
              <a:rPr lang="en-US" sz="2400" dirty="0">
                <a:solidFill>
                  <a:schemeClr val="bg1"/>
                </a:solidFill>
              </a:rPr>
              <a:t>  The reason for blending these two types of molasses is the higher </a:t>
            </a:r>
          </a:p>
          <a:p>
            <a:r>
              <a:rPr lang="en-US" sz="2400" dirty="0">
                <a:solidFill>
                  <a:schemeClr val="bg1"/>
                </a:solidFill>
              </a:rPr>
              <a:t>    assimilable nitrogen content and lower biotin content of beet </a:t>
            </a:r>
          </a:p>
          <a:p>
            <a:r>
              <a:rPr lang="en-US" sz="2400" dirty="0">
                <a:solidFill>
                  <a:schemeClr val="bg1"/>
                </a:solidFill>
              </a:rPr>
              <a:t>    molasses than is the case of black strap molasses. </a:t>
            </a:r>
          </a:p>
          <a:p>
            <a:pPr>
              <a:buFont typeface="Arial" pitchFamily="34" charset="0"/>
              <a:buChar char="•"/>
            </a:pPr>
            <a:r>
              <a:rPr lang="en-US" sz="2400" dirty="0">
                <a:solidFill>
                  <a:schemeClr val="bg1"/>
                </a:solidFill>
              </a:rPr>
              <a:t>  The molasses are diluted with water, pasteurized, blended and </a:t>
            </a:r>
          </a:p>
          <a:p>
            <a:r>
              <a:rPr lang="en-US" sz="2400" dirty="0">
                <a:solidFill>
                  <a:schemeClr val="bg1"/>
                </a:solidFill>
              </a:rPr>
              <a:t>    supplemented with the following compounds:</a:t>
            </a:r>
          </a:p>
          <a:p>
            <a:pPr marL="457200" indent="-457200">
              <a:buAutoNum type="arabicPeriod"/>
            </a:pPr>
            <a:r>
              <a:rPr lang="en-US" sz="2400" dirty="0">
                <a:solidFill>
                  <a:schemeClr val="bg1"/>
                </a:solidFill>
              </a:rPr>
              <a:t>Ammonia (basic) and ammonium sulphate (acidic) to a </a:t>
            </a:r>
          </a:p>
          <a:p>
            <a:pPr marL="457200" indent="-457200"/>
            <a:r>
              <a:rPr lang="en-US" sz="2400" dirty="0">
                <a:solidFill>
                  <a:schemeClr val="bg1"/>
                </a:solidFill>
              </a:rPr>
              <a:t>       pH of 4.0-4.5, </a:t>
            </a:r>
          </a:p>
          <a:p>
            <a:pPr marL="457200" indent="-457200">
              <a:buAutoNum type="arabicPeriod" startAt="2"/>
            </a:pPr>
            <a:r>
              <a:rPr lang="en-US" sz="2400" dirty="0">
                <a:solidFill>
                  <a:schemeClr val="bg1"/>
                </a:solidFill>
              </a:rPr>
              <a:t>Diammonium hydrogen phosphate, and</a:t>
            </a:r>
          </a:p>
          <a:p>
            <a:pPr marL="457200" indent="-457200">
              <a:buAutoNum type="arabicPeriod" startAt="2"/>
            </a:pPr>
            <a:r>
              <a:rPr lang="en-US" sz="2400" dirty="0">
                <a:solidFill>
                  <a:schemeClr val="bg1"/>
                </a:solidFill>
              </a:rPr>
              <a:t>Magnesium sulphate.</a:t>
            </a:r>
          </a:p>
          <a:p>
            <a:pPr marL="457200" indent="-457200"/>
            <a:endParaRPr lang="en-US" sz="2400" dirty="0">
              <a:solidFill>
                <a:schemeClr val="bg1"/>
              </a:solidFill>
            </a:endParaRPr>
          </a:p>
          <a:p>
            <a:pPr marL="457200" indent="-457200">
              <a:buFont typeface="Arial" pitchFamily="34" charset="0"/>
              <a:buChar char="•"/>
            </a:pPr>
            <a:r>
              <a:rPr lang="en-US" sz="2400" dirty="0">
                <a:solidFill>
                  <a:schemeClr val="bg1"/>
                </a:solidFill>
              </a:rPr>
              <a:t>In addition to the above mentioned compounds, biotin, and often thiamin or yeast extract are added.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830997"/>
          </a:xfrm>
          <a:prstGeom prst="rect">
            <a:avLst/>
          </a:prstGeom>
        </p:spPr>
        <p:txBody>
          <a:bodyPr wrap="square">
            <a:spAutoFit/>
          </a:bodyPr>
          <a:lstStyle/>
          <a:p>
            <a:r>
              <a:rPr lang="en-US" sz="2400" dirty="0">
                <a:solidFill>
                  <a:prstClr val="black"/>
                </a:solidFill>
              </a:rPr>
              <a:t>This particular interest since oxygen atom required for biological activity is used in the treatment of rheumatoid arthritis.</a:t>
            </a:r>
            <a:endParaRPr lang="en-US" dirty="0"/>
          </a:p>
        </p:txBody>
      </p:sp>
      <p:pic>
        <p:nvPicPr>
          <p:cNvPr id="2050" name="Picture 2"/>
          <p:cNvPicPr>
            <a:picLocks noChangeAspect="1" noChangeArrowheads="1"/>
          </p:cNvPicPr>
          <p:nvPr/>
        </p:nvPicPr>
        <p:blipFill>
          <a:blip r:embed="rId2"/>
          <a:srcRect/>
          <a:stretch>
            <a:fillRect/>
          </a:stretch>
        </p:blipFill>
        <p:spPr bwMode="auto">
          <a:xfrm>
            <a:off x="1905000" y="1295400"/>
            <a:ext cx="3200400" cy="4953000"/>
          </a:xfrm>
          <a:prstGeom prst="rect">
            <a:avLst/>
          </a:prstGeom>
          <a:noFill/>
          <a:ln w="28575">
            <a:solidFill>
              <a:srgbClr val="FF0000"/>
            </a:solid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524315"/>
          </a:xfrm>
          <a:prstGeom prst="rect">
            <a:avLst/>
          </a:prstGeom>
        </p:spPr>
        <p:txBody>
          <a:bodyPr wrap="square">
            <a:spAutoFit/>
          </a:bodyPr>
          <a:lstStyle/>
          <a:p>
            <a:pPr lvl="0">
              <a:buFont typeface="Arial" pitchFamily="34" charset="0"/>
              <a:buChar char="•"/>
            </a:pPr>
            <a:r>
              <a:rPr lang="en-US" sz="2400" dirty="0">
                <a:solidFill>
                  <a:prstClr val="black"/>
                </a:solidFill>
              </a:rPr>
              <a:t>  Microbial preparations of many steroids by their enzyme action </a:t>
            </a:r>
          </a:p>
          <a:p>
            <a:pPr lvl="0"/>
            <a:r>
              <a:rPr lang="en-US" sz="2400" dirty="0">
                <a:solidFill>
                  <a:prstClr val="black"/>
                </a:solidFill>
              </a:rPr>
              <a:t>   at the specific site lead to the synthesis of novel varieties of </a:t>
            </a:r>
          </a:p>
          <a:p>
            <a:pPr lvl="0"/>
            <a:r>
              <a:rPr lang="en-US" sz="2400" dirty="0">
                <a:solidFill>
                  <a:prstClr val="black"/>
                </a:solidFill>
              </a:rPr>
              <a:t>   steroids. </a:t>
            </a:r>
          </a:p>
          <a:p>
            <a:pPr lvl="0">
              <a:buFont typeface="Arial" pitchFamily="34" charset="0"/>
              <a:buChar char="•"/>
            </a:pPr>
            <a:r>
              <a:rPr lang="en-US" sz="2400" dirty="0">
                <a:solidFill>
                  <a:prstClr val="black"/>
                </a:solidFill>
              </a:rPr>
              <a:t>  Such processes are more stable and specific steroid </a:t>
            </a:r>
          </a:p>
          <a:p>
            <a:pPr lvl="0"/>
            <a:r>
              <a:rPr lang="en-US" sz="2400" dirty="0">
                <a:solidFill>
                  <a:prstClr val="black"/>
                </a:solidFill>
              </a:rPr>
              <a:t>    transformation is different with that of microbiological process </a:t>
            </a:r>
          </a:p>
          <a:p>
            <a:pPr lvl="0"/>
            <a:r>
              <a:rPr lang="en-US" sz="2400" dirty="0">
                <a:solidFill>
                  <a:prstClr val="black"/>
                </a:solidFill>
              </a:rPr>
              <a:t>    due to the fact that in later organic acids, solvents and antibiotics </a:t>
            </a:r>
          </a:p>
          <a:p>
            <a:pPr lvl="0"/>
            <a:r>
              <a:rPr lang="en-US" sz="2400" dirty="0">
                <a:solidFill>
                  <a:prstClr val="black"/>
                </a:solidFill>
              </a:rPr>
              <a:t>    are synthesized from the medium which serves as a substrate for </a:t>
            </a:r>
          </a:p>
          <a:p>
            <a:pPr lvl="0"/>
            <a:r>
              <a:rPr lang="en-US" sz="2400" dirty="0">
                <a:solidFill>
                  <a:prstClr val="black"/>
                </a:solidFill>
              </a:rPr>
              <a:t>    the growth and reproduction of microorganisms.</a:t>
            </a:r>
          </a:p>
          <a:p>
            <a:pPr lvl="0">
              <a:buFont typeface="Arial" pitchFamily="34" charset="0"/>
              <a:buChar char="•"/>
            </a:pPr>
            <a:r>
              <a:rPr lang="en-US" sz="2400" dirty="0">
                <a:solidFill>
                  <a:prstClr val="black"/>
                </a:solidFill>
              </a:rPr>
              <a:t>  Organism involved in steroid bioconversion includes several fungi </a:t>
            </a:r>
          </a:p>
          <a:p>
            <a:pPr lvl="0"/>
            <a:r>
              <a:rPr lang="en-US" sz="2400" dirty="0">
                <a:solidFill>
                  <a:prstClr val="black"/>
                </a:solidFill>
              </a:rPr>
              <a:t>    such as </a:t>
            </a:r>
            <a:r>
              <a:rPr lang="en-US" sz="2400" i="1" dirty="0">
                <a:solidFill>
                  <a:prstClr val="black"/>
                </a:solidFill>
              </a:rPr>
              <a:t>Rhizopus nigricans, </a:t>
            </a:r>
            <a:r>
              <a:rPr lang="en-US" sz="2400" i="1" dirty="0" err="1">
                <a:solidFill>
                  <a:prstClr val="black"/>
                </a:solidFill>
              </a:rPr>
              <a:t>Curvulara</a:t>
            </a:r>
            <a:r>
              <a:rPr lang="en-US" sz="2400" i="1" dirty="0">
                <a:solidFill>
                  <a:prstClr val="black"/>
                </a:solidFill>
              </a:rPr>
              <a:t> </a:t>
            </a:r>
            <a:r>
              <a:rPr lang="en-US" sz="2400" i="1" dirty="0" err="1">
                <a:solidFill>
                  <a:prstClr val="black"/>
                </a:solidFill>
              </a:rPr>
              <a:t>lanata</a:t>
            </a:r>
            <a:r>
              <a:rPr lang="en-US" sz="2400" i="1" dirty="0">
                <a:solidFill>
                  <a:prstClr val="black"/>
                </a:solidFill>
              </a:rPr>
              <a:t>, </a:t>
            </a:r>
            <a:r>
              <a:rPr lang="en-US" sz="2400" i="1" dirty="0" err="1">
                <a:solidFill>
                  <a:prstClr val="black"/>
                </a:solidFill>
              </a:rPr>
              <a:t>Aspergillus</a:t>
            </a:r>
            <a:r>
              <a:rPr lang="en-US" sz="2400" i="1" dirty="0">
                <a:solidFill>
                  <a:prstClr val="black"/>
                </a:solidFill>
              </a:rPr>
              <a:t> spp.,   </a:t>
            </a:r>
          </a:p>
          <a:p>
            <a:pPr lvl="0"/>
            <a:r>
              <a:rPr lang="en-US" sz="2400" i="1" dirty="0">
                <a:solidFill>
                  <a:prstClr val="black"/>
                </a:solidFill>
              </a:rPr>
              <a:t>    </a:t>
            </a:r>
            <a:r>
              <a:rPr lang="en-US" sz="2400" i="1" dirty="0" err="1">
                <a:solidFill>
                  <a:prstClr val="black"/>
                </a:solidFill>
              </a:rPr>
              <a:t>Pencillium</a:t>
            </a:r>
            <a:r>
              <a:rPr lang="en-US" sz="2400" i="1" dirty="0">
                <a:solidFill>
                  <a:prstClr val="black"/>
                </a:solidFill>
              </a:rPr>
              <a:t> spp., Fusarium </a:t>
            </a:r>
            <a:r>
              <a:rPr lang="en-US" sz="2400" i="1" dirty="0" err="1">
                <a:solidFill>
                  <a:prstClr val="black"/>
                </a:solidFill>
              </a:rPr>
              <a:t>salam</a:t>
            </a:r>
            <a:r>
              <a:rPr lang="en-US" sz="2400" i="1" dirty="0">
                <a:solidFill>
                  <a:prstClr val="black"/>
                </a:solidFill>
              </a:rPr>
              <a:t> </a:t>
            </a:r>
            <a:r>
              <a:rPr lang="en-US" sz="2400" dirty="0">
                <a:solidFill>
                  <a:prstClr val="black"/>
                </a:solidFill>
              </a:rPr>
              <a:t>,Yeast and bacteria namely </a:t>
            </a:r>
          </a:p>
          <a:p>
            <a:pPr lvl="0"/>
            <a:r>
              <a:rPr lang="en-US" sz="2400" dirty="0">
                <a:solidFill>
                  <a:prstClr val="black"/>
                </a:solidFill>
              </a:rPr>
              <a:t>    </a:t>
            </a:r>
            <a:r>
              <a:rPr lang="en-US" sz="2400" i="1" dirty="0" err="1">
                <a:solidFill>
                  <a:prstClr val="black"/>
                </a:solidFill>
              </a:rPr>
              <a:t>Corynebacterium</a:t>
            </a:r>
            <a:r>
              <a:rPr lang="en-US" sz="2400" i="1" dirty="0">
                <a:solidFill>
                  <a:prstClr val="black"/>
                </a:solidFill>
              </a:rPr>
              <a:t> spp</a:t>
            </a:r>
            <a:r>
              <a:rPr lang="en-US" sz="2400" dirty="0">
                <a:solidFill>
                  <a:prstClr val="black"/>
                </a:solidFill>
              </a:rPr>
              <a:t>. are known for bio-transformations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81000"/>
            <a:ext cx="8534400" cy="6001643"/>
          </a:xfrm>
          <a:prstGeom prst="rect">
            <a:avLst/>
          </a:prstGeom>
        </p:spPr>
        <p:txBody>
          <a:bodyPr wrap="square">
            <a:spAutoFit/>
          </a:bodyPr>
          <a:lstStyle/>
          <a:p>
            <a:r>
              <a:rPr lang="en-US" sz="2400" b="1" dirty="0">
                <a:solidFill>
                  <a:srgbClr val="C00000"/>
                </a:solidFill>
              </a:rPr>
              <a:t>Industrial Production</a:t>
            </a:r>
          </a:p>
          <a:p>
            <a:pPr>
              <a:buFont typeface="Arial" pitchFamily="34" charset="0"/>
              <a:buChar char="•"/>
            </a:pPr>
            <a:r>
              <a:rPr lang="en-US" sz="2400" dirty="0">
                <a:solidFill>
                  <a:schemeClr val="bg1"/>
                </a:solidFill>
              </a:rPr>
              <a:t>  Cells can be produced in batch or continuous culture and then </a:t>
            </a:r>
          </a:p>
          <a:p>
            <a:r>
              <a:rPr lang="en-US" sz="2400" dirty="0">
                <a:solidFill>
                  <a:schemeClr val="bg1"/>
                </a:solidFill>
              </a:rPr>
              <a:t>    dried for direct use or they can be prepared in more specific </a:t>
            </a:r>
          </a:p>
          <a:p>
            <a:r>
              <a:rPr lang="en-US" sz="2400" dirty="0">
                <a:solidFill>
                  <a:schemeClr val="bg1"/>
                </a:solidFill>
              </a:rPr>
              <a:t>    ways to carry out desired bioconversions.</a:t>
            </a:r>
          </a:p>
          <a:p>
            <a:pPr>
              <a:buFont typeface="Arial" pitchFamily="34" charset="0"/>
              <a:buChar char="•"/>
            </a:pPr>
            <a:r>
              <a:rPr lang="en-US" sz="2400" dirty="0">
                <a:solidFill>
                  <a:schemeClr val="bg1"/>
                </a:solidFill>
              </a:rPr>
              <a:t>  The steroid transformations are carried out in stainless steel </a:t>
            </a:r>
          </a:p>
          <a:p>
            <a:r>
              <a:rPr lang="en-US" sz="2400" dirty="0">
                <a:solidFill>
                  <a:schemeClr val="bg1"/>
                </a:solidFill>
              </a:rPr>
              <a:t>    aerated fermenters. </a:t>
            </a:r>
          </a:p>
          <a:p>
            <a:pPr>
              <a:buFont typeface="Arial" pitchFamily="34" charset="0"/>
              <a:buChar char="•"/>
            </a:pPr>
            <a:r>
              <a:rPr lang="en-US" sz="2400" dirty="0">
                <a:solidFill>
                  <a:schemeClr val="bg1"/>
                </a:solidFill>
              </a:rPr>
              <a:t>  The selection of organism is made in such a way to get maximum </a:t>
            </a:r>
          </a:p>
          <a:p>
            <a:r>
              <a:rPr lang="en-US" sz="2400" dirty="0">
                <a:solidFill>
                  <a:schemeClr val="bg1"/>
                </a:solidFill>
              </a:rPr>
              <a:t>    growth in a short period of time.</a:t>
            </a:r>
          </a:p>
          <a:p>
            <a:pPr>
              <a:buFont typeface="Arial" pitchFamily="34" charset="0"/>
              <a:buChar char="•"/>
            </a:pPr>
            <a:r>
              <a:rPr lang="en-US" sz="2400" dirty="0">
                <a:solidFill>
                  <a:schemeClr val="bg1"/>
                </a:solidFill>
              </a:rPr>
              <a:t>  Generally glucose or sucrose is used as carbon source and corn </a:t>
            </a:r>
          </a:p>
          <a:p>
            <a:r>
              <a:rPr lang="en-US" sz="2400" dirty="0">
                <a:solidFill>
                  <a:schemeClr val="bg1"/>
                </a:solidFill>
              </a:rPr>
              <a:t>   steep liquor as nitrogen Source. </a:t>
            </a:r>
          </a:p>
          <a:p>
            <a:pPr>
              <a:buFont typeface="Arial" pitchFamily="34" charset="0"/>
              <a:buChar char="•"/>
            </a:pPr>
            <a:r>
              <a:rPr lang="en-US" sz="2400" dirty="0">
                <a:solidFill>
                  <a:schemeClr val="bg1"/>
                </a:solidFill>
              </a:rPr>
              <a:t>  The steroid substances are not water-soluble and therefore are </a:t>
            </a:r>
          </a:p>
          <a:p>
            <a:r>
              <a:rPr lang="en-US" sz="2400" dirty="0">
                <a:solidFill>
                  <a:schemeClr val="bg1"/>
                </a:solidFill>
              </a:rPr>
              <a:t>    dissolved in water miscible solvent such as ethanol, acetone or </a:t>
            </a:r>
          </a:p>
          <a:p>
            <a:r>
              <a:rPr lang="en-US" sz="2400" dirty="0">
                <a:solidFill>
                  <a:schemeClr val="bg1"/>
                </a:solidFill>
              </a:rPr>
              <a:t>    propylene. which are non toxic to the microorganism.</a:t>
            </a:r>
          </a:p>
          <a:p>
            <a:pPr>
              <a:buFont typeface="Arial" pitchFamily="34" charset="0"/>
              <a:buChar char="•"/>
            </a:pPr>
            <a:r>
              <a:rPr lang="en-US" sz="2400" dirty="0">
                <a:solidFill>
                  <a:schemeClr val="bg1"/>
                </a:solidFill>
              </a:rPr>
              <a:t>  After the addition to the medium the steroid substances become </a:t>
            </a:r>
          </a:p>
          <a:p>
            <a:r>
              <a:rPr lang="en-US" sz="2400" dirty="0">
                <a:solidFill>
                  <a:schemeClr val="bg1"/>
                </a:solidFill>
              </a:rPr>
              <a:t>    colloidal and are dispersed throughout the medium, which is </a:t>
            </a:r>
          </a:p>
          <a:p>
            <a:r>
              <a:rPr lang="en-US" sz="2400" dirty="0">
                <a:solidFill>
                  <a:schemeClr val="bg1"/>
                </a:solidFill>
              </a:rPr>
              <a:t>    added at low concentration to the fermentation medium.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1938992"/>
          </a:xfrm>
          <a:prstGeom prst="rect">
            <a:avLst/>
          </a:prstGeom>
        </p:spPr>
        <p:txBody>
          <a:bodyPr wrap="square">
            <a:spAutoFit/>
          </a:bodyPr>
          <a:lstStyle/>
          <a:p>
            <a:pPr lvl="0">
              <a:buFont typeface="Arial" pitchFamily="34" charset="0"/>
              <a:buChar char="•"/>
            </a:pPr>
            <a:r>
              <a:rPr lang="en-US" sz="2400" dirty="0">
                <a:solidFill>
                  <a:prstClr val="black"/>
                </a:solidFill>
              </a:rPr>
              <a:t>  The steroid transformation is analyzed chromatographically using </a:t>
            </a:r>
          </a:p>
          <a:p>
            <a:pPr lvl="0"/>
            <a:r>
              <a:rPr lang="en-US" sz="2400" dirty="0">
                <a:solidFill>
                  <a:prstClr val="black"/>
                </a:solidFill>
              </a:rPr>
              <a:t>    TLC by periodic sampling from the culture broth. </a:t>
            </a:r>
          </a:p>
          <a:p>
            <a:pPr lvl="0">
              <a:buFont typeface="Arial" pitchFamily="34" charset="0"/>
              <a:buChar char="•"/>
            </a:pPr>
            <a:r>
              <a:rPr lang="en-US" sz="2400" dirty="0">
                <a:solidFill>
                  <a:prstClr val="black"/>
                </a:solidFill>
              </a:rPr>
              <a:t>  The fermentation lasts for about 24-48 hours. The transformed </a:t>
            </a:r>
          </a:p>
          <a:p>
            <a:pPr lvl="0"/>
            <a:r>
              <a:rPr lang="en-US" sz="2400" dirty="0">
                <a:solidFill>
                  <a:prstClr val="black"/>
                </a:solidFill>
              </a:rPr>
              <a:t>   steroid is harvested from the culture broth and is purified by </a:t>
            </a:r>
          </a:p>
          <a:p>
            <a:pPr lvl="0"/>
            <a:r>
              <a:rPr lang="en-US" sz="2400" dirty="0">
                <a:solidFill>
                  <a:prstClr val="black"/>
                </a:solidFill>
              </a:rPr>
              <a:t>   solvent extraction process.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4020844" cy="461665"/>
          </a:xfrm>
          <a:prstGeom prst="rect">
            <a:avLst/>
          </a:prstGeom>
        </p:spPr>
        <p:txBody>
          <a:bodyPr wrap="none">
            <a:spAutoFit/>
          </a:bodyPr>
          <a:lstStyle/>
          <a:p>
            <a:r>
              <a:rPr lang="en-US" sz="2400" b="1" dirty="0">
                <a:solidFill>
                  <a:srgbClr val="7030A0"/>
                </a:solidFill>
              </a:rPr>
              <a:t>Recombinant Product: Insulin </a:t>
            </a:r>
            <a:endParaRPr lang="en-US" b="1" dirty="0">
              <a:solidFill>
                <a:srgbClr val="7030A0"/>
              </a:solidFill>
            </a:endParaRPr>
          </a:p>
        </p:txBody>
      </p:sp>
      <p:sp>
        <p:nvSpPr>
          <p:cNvPr id="5" name="Rectangle 4"/>
          <p:cNvSpPr/>
          <p:nvPr/>
        </p:nvSpPr>
        <p:spPr>
          <a:xfrm>
            <a:off x="304800" y="762000"/>
            <a:ext cx="8534400" cy="6001643"/>
          </a:xfrm>
          <a:prstGeom prst="rect">
            <a:avLst/>
          </a:prstGeom>
        </p:spPr>
        <p:txBody>
          <a:bodyPr wrap="square">
            <a:spAutoFit/>
          </a:bodyPr>
          <a:lstStyle/>
          <a:p>
            <a:r>
              <a:rPr lang="en-US" sz="2400" b="1" dirty="0">
                <a:solidFill>
                  <a:srgbClr val="C00000"/>
                </a:solidFill>
              </a:rPr>
              <a:t>Insulin Production (Humulin) </a:t>
            </a:r>
          </a:p>
          <a:p>
            <a:pPr>
              <a:buFont typeface="Arial" pitchFamily="34" charset="0"/>
              <a:buChar char="•"/>
            </a:pPr>
            <a:r>
              <a:rPr lang="en-US" sz="2400" dirty="0">
                <a:solidFill>
                  <a:schemeClr val="bg1"/>
                </a:solidFill>
              </a:rPr>
              <a:t>  Insulin was the first hormone identified (late 1920s) by (Banting </a:t>
            </a:r>
          </a:p>
          <a:p>
            <a:r>
              <a:rPr lang="en-US" sz="2400" dirty="0">
                <a:solidFill>
                  <a:schemeClr val="bg1"/>
                </a:solidFill>
              </a:rPr>
              <a:t>    and Best). They are the doctor and medical student who won </a:t>
            </a:r>
          </a:p>
          <a:p>
            <a:r>
              <a:rPr lang="en-US" sz="2400" dirty="0">
                <a:solidFill>
                  <a:schemeClr val="bg1"/>
                </a:solidFill>
              </a:rPr>
              <a:t>    Nobel Prize.</a:t>
            </a:r>
          </a:p>
          <a:p>
            <a:pPr>
              <a:buFont typeface="Arial" pitchFamily="34" charset="0"/>
              <a:buChar char="•"/>
            </a:pPr>
            <a:r>
              <a:rPr lang="en-US" sz="2400" dirty="0">
                <a:solidFill>
                  <a:schemeClr val="bg1"/>
                </a:solidFill>
              </a:rPr>
              <a:t>  like many hormones, insulin is a protein. Insulin is secreted by </a:t>
            </a:r>
          </a:p>
          <a:p>
            <a:r>
              <a:rPr lang="en-US" sz="2400" dirty="0">
                <a:solidFill>
                  <a:schemeClr val="bg1"/>
                </a:solidFill>
              </a:rPr>
              <a:t>    groups of cells within the </a:t>
            </a:r>
            <a:r>
              <a:rPr lang="en-US" sz="2400" dirty="0" err="1">
                <a:solidFill>
                  <a:schemeClr val="bg1"/>
                </a:solidFill>
              </a:rPr>
              <a:t>pancrease</a:t>
            </a:r>
            <a:r>
              <a:rPr lang="en-US" sz="2400" dirty="0">
                <a:solidFill>
                  <a:schemeClr val="bg1"/>
                </a:solidFill>
              </a:rPr>
              <a:t> called islet cells. </a:t>
            </a:r>
          </a:p>
          <a:p>
            <a:pPr>
              <a:buFont typeface="Arial" pitchFamily="34" charset="0"/>
              <a:buChar char="•"/>
            </a:pPr>
            <a:r>
              <a:rPr lang="en-US" sz="2400" dirty="0">
                <a:solidFill>
                  <a:schemeClr val="bg1"/>
                </a:solidFill>
              </a:rPr>
              <a:t>  Insulin causes most of the body's cells to take up glucose from </a:t>
            </a:r>
          </a:p>
          <a:p>
            <a:r>
              <a:rPr lang="en-US" sz="2400" dirty="0">
                <a:solidFill>
                  <a:schemeClr val="bg1"/>
                </a:solidFill>
              </a:rPr>
              <a:t>    the blood (including liver, muscle, and fat tissue cells) storing it as </a:t>
            </a:r>
          </a:p>
          <a:p>
            <a:r>
              <a:rPr lang="en-US" sz="2400" dirty="0">
                <a:solidFill>
                  <a:schemeClr val="bg1"/>
                </a:solidFill>
              </a:rPr>
              <a:t>    glycogen in the liver and muscle and stops use of fat as an energy </a:t>
            </a:r>
          </a:p>
          <a:p>
            <a:r>
              <a:rPr lang="en-US" sz="2400" dirty="0">
                <a:solidFill>
                  <a:schemeClr val="bg1"/>
                </a:solidFill>
              </a:rPr>
              <a:t>   source. When insulin is absent (or low) glucose is not taken up by </a:t>
            </a:r>
          </a:p>
          <a:p>
            <a:r>
              <a:rPr lang="en-US" sz="2400" dirty="0">
                <a:solidFill>
                  <a:schemeClr val="bg1"/>
                </a:solidFill>
              </a:rPr>
              <a:t>   most body cells and the body begins to use fat as an energy  </a:t>
            </a:r>
          </a:p>
          <a:p>
            <a:r>
              <a:rPr lang="en-US" sz="2400" dirty="0">
                <a:solidFill>
                  <a:schemeClr val="bg1"/>
                </a:solidFill>
              </a:rPr>
              <a:t>   source (i.e. transfer of lipids from adipose tissue to the liver for </a:t>
            </a:r>
          </a:p>
          <a:p>
            <a:r>
              <a:rPr lang="en-US" sz="2400" dirty="0">
                <a:solidFill>
                  <a:schemeClr val="bg1"/>
                </a:solidFill>
              </a:rPr>
              <a:t>   mobilization as an energy source). </a:t>
            </a:r>
          </a:p>
          <a:p>
            <a:pPr>
              <a:buFont typeface="Arial" pitchFamily="34" charset="0"/>
              <a:buChar char="•"/>
            </a:pPr>
            <a:r>
              <a:rPr lang="en-US" sz="2400" dirty="0">
                <a:solidFill>
                  <a:schemeClr val="bg1"/>
                </a:solidFill>
              </a:rPr>
              <a:t>  As its level is a central metabolic control mechanism, its status is </a:t>
            </a:r>
          </a:p>
          <a:p>
            <a:r>
              <a:rPr lang="en-US" sz="2400" dirty="0">
                <a:solidFill>
                  <a:schemeClr val="bg1"/>
                </a:solidFill>
              </a:rPr>
              <a:t>   also used as a control signal to other body systems (such as amino </a:t>
            </a:r>
          </a:p>
          <a:p>
            <a:r>
              <a:rPr lang="en-US" sz="2400" dirty="0">
                <a:solidFill>
                  <a:schemeClr val="bg1"/>
                </a:solidFill>
              </a:rPr>
              <a:t>   acid uptake by body cells).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5632311"/>
          </a:xfrm>
          <a:prstGeom prst="rect">
            <a:avLst/>
          </a:prstGeom>
        </p:spPr>
        <p:txBody>
          <a:bodyPr wrap="square">
            <a:spAutoFit/>
          </a:bodyPr>
          <a:lstStyle/>
          <a:p>
            <a:pPr lvl="0">
              <a:buFont typeface="Arial" pitchFamily="34" charset="0"/>
              <a:buChar char="•"/>
            </a:pPr>
            <a:r>
              <a:rPr lang="en-US" sz="2400" dirty="0">
                <a:solidFill>
                  <a:prstClr val="black"/>
                </a:solidFill>
              </a:rPr>
              <a:t> It has several other anabolic effects throughout the body. When </a:t>
            </a:r>
          </a:p>
          <a:p>
            <a:pPr lvl="0"/>
            <a:r>
              <a:rPr lang="en-US" sz="2400" dirty="0">
                <a:solidFill>
                  <a:prstClr val="black"/>
                </a:solidFill>
              </a:rPr>
              <a:t>  control of insulin levels fails, diabetes mellitus results. </a:t>
            </a:r>
          </a:p>
          <a:p>
            <a:pPr lvl="0">
              <a:buFont typeface="Arial" pitchFamily="34" charset="0"/>
              <a:buChar char="•"/>
            </a:pPr>
            <a:r>
              <a:rPr lang="en-US" sz="2400" dirty="0">
                <a:solidFill>
                  <a:prstClr val="black"/>
                </a:solidFill>
              </a:rPr>
              <a:t>  Type 1 diabetics who do not make insulin can become very ill </a:t>
            </a:r>
          </a:p>
          <a:p>
            <a:pPr lvl="0"/>
            <a:r>
              <a:rPr lang="en-US" sz="2400" dirty="0">
                <a:solidFill>
                  <a:prstClr val="black"/>
                </a:solidFill>
              </a:rPr>
              <a:t>    without insulin shots. Those who develop a deficiency of insulin </a:t>
            </a:r>
          </a:p>
          <a:p>
            <a:pPr lvl="0"/>
            <a:r>
              <a:rPr lang="en-US" sz="2400" dirty="0">
                <a:solidFill>
                  <a:prstClr val="black"/>
                </a:solidFill>
              </a:rPr>
              <a:t>    must have it replaced via shots or pump (Type I Diabetes). </a:t>
            </a:r>
          </a:p>
          <a:p>
            <a:pPr lvl="0">
              <a:buFont typeface="Arial" pitchFamily="34" charset="0"/>
              <a:buChar char="•"/>
            </a:pPr>
            <a:r>
              <a:rPr lang="en-US" sz="2400" dirty="0">
                <a:solidFill>
                  <a:prstClr val="black"/>
                </a:solidFill>
              </a:rPr>
              <a:t>  More commonly, people will develop insulin resistance (Type 2 </a:t>
            </a:r>
          </a:p>
          <a:p>
            <a:pPr lvl="0"/>
            <a:r>
              <a:rPr lang="en-US" sz="2400" dirty="0">
                <a:solidFill>
                  <a:prstClr val="black"/>
                </a:solidFill>
              </a:rPr>
              <a:t>   Diabetes rather than a true deficiency of insulin. In this case, the </a:t>
            </a:r>
          </a:p>
          <a:p>
            <a:pPr lvl="0"/>
            <a:r>
              <a:rPr lang="en-US" sz="2400" dirty="0">
                <a:solidFill>
                  <a:prstClr val="black"/>
                </a:solidFill>
              </a:rPr>
              <a:t>   levels of insulin in the blood are similar or even a little higher </a:t>
            </a:r>
          </a:p>
          <a:p>
            <a:pPr lvl="0"/>
            <a:r>
              <a:rPr lang="en-US" sz="2400" dirty="0">
                <a:solidFill>
                  <a:prstClr val="black"/>
                </a:solidFill>
              </a:rPr>
              <a:t>   than in normal, non-diabetic individuals. </a:t>
            </a:r>
          </a:p>
          <a:p>
            <a:pPr lvl="0">
              <a:buFont typeface="Arial" pitchFamily="34" charset="0"/>
              <a:buChar char="•"/>
            </a:pPr>
            <a:r>
              <a:rPr lang="en-US" sz="2400" dirty="0">
                <a:solidFill>
                  <a:prstClr val="black"/>
                </a:solidFill>
              </a:rPr>
              <a:t>  However, many cells of Type 2 diabetics respond sluggishly to the </a:t>
            </a:r>
          </a:p>
          <a:p>
            <a:pPr lvl="0"/>
            <a:r>
              <a:rPr lang="en-US" sz="2400" dirty="0">
                <a:solidFill>
                  <a:prstClr val="black"/>
                </a:solidFill>
              </a:rPr>
              <a:t>    insulin they make and therefore their cells cannot absorb the </a:t>
            </a:r>
          </a:p>
          <a:p>
            <a:pPr lvl="0"/>
            <a:r>
              <a:rPr lang="en-US" sz="2400" dirty="0">
                <a:solidFill>
                  <a:prstClr val="black"/>
                </a:solidFill>
              </a:rPr>
              <a:t>    sugar molecules well, this leads to blood sugar.</a:t>
            </a:r>
          </a:p>
          <a:p>
            <a:pPr lvl="0">
              <a:buFont typeface="Arial" pitchFamily="34" charset="0"/>
              <a:buChar char="•"/>
            </a:pPr>
            <a:r>
              <a:rPr lang="en-US" sz="2400" dirty="0">
                <a:solidFill>
                  <a:prstClr val="black"/>
                </a:solidFill>
              </a:rPr>
              <a:t>  Insulin is a peptide hormone composed of 51 amino acid residues </a:t>
            </a:r>
          </a:p>
          <a:p>
            <a:pPr lvl="0"/>
            <a:r>
              <a:rPr lang="en-US" sz="2400" dirty="0">
                <a:solidFill>
                  <a:prstClr val="black"/>
                </a:solidFill>
              </a:rPr>
              <a:t>   and has a molecular weight of 5808 Dalton. hormone composed </a:t>
            </a:r>
          </a:p>
          <a:p>
            <a:pPr lvl="0">
              <a:buFont typeface="Arial" pitchFamily="34" charset="0"/>
              <a:buChar char="•"/>
            </a:pPr>
            <a:r>
              <a:rPr lang="en-US" sz="2400" dirty="0">
                <a:solidFill>
                  <a:prstClr val="black"/>
                </a:solidFill>
              </a:rPr>
              <a:t>  Insulin's structure varies slightly between species of animal.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4893647"/>
          </a:xfrm>
          <a:prstGeom prst="rect">
            <a:avLst/>
          </a:prstGeom>
        </p:spPr>
        <p:txBody>
          <a:bodyPr wrap="square">
            <a:spAutoFit/>
          </a:bodyPr>
          <a:lstStyle/>
          <a:p>
            <a:pPr lvl="0">
              <a:buFont typeface="Arial" pitchFamily="34" charset="0"/>
              <a:buChar char="•"/>
            </a:pPr>
            <a:r>
              <a:rPr lang="en-US" sz="2400" dirty="0">
                <a:solidFill>
                  <a:prstClr val="black"/>
                </a:solidFill>
              </a:rPr>
              <a:t> Insulin from animal source: differs somewhat in 'strength' (i.e. in    </a:t>
            </a:r>
          </a:p>
          <a:p>
            <a:pPr lvl="0"/>
            <a:r>
              <a:rPr lang="en-US" sz="2400" dirty="0">
                <a:solidFill>
                  <a:prstClr val="black"/>
                </a:solidFill>
              </a:rPr>
              <a:t>   carbohydrate metabolism control effects) in human because of </a:t>
            </a:r>
          </a:p>
          <a:p>
            <a:pPr lvl="0"/>
            <a:r>
              <a:rPr lang="en-US" sz="2400" dirty="0">
                <a:solidFill>
                  <a:prstClr val="black"/>
                </a:solidFill>
              </a:rPr>
              <a:t>   those variations. Porcine (pig) insulin is especially close to the </a:t>
            </a:r>
          </a:p>
          <a:p>
            <a:pPr lvl="0"/>
            <a:r>
              <a:rPr lang="en-US" sz="2400" dirty="0">
                <a:solidFill>
                  <a:prstClr val="black"/>
                </a:solidFill>
              </a:rPr>
              <a:t>   human version. </a:t>
            </a:r>
          </a:p>
          <a:p>
            <a:pPr lvl="0"/>
            <a:r>
              <a:rPr lang="en-US" sz="2400" b="1" dirty="0">
                <a:solidFill>
                  <a:srgbClr val="C00000"/>
                </a:solidFill>
              </a:rPr>
              <a:t>Insulin Commercial Production</a:t>
            </a:r>
          </a:p>
          <a:p>
            <a:pPr lvl="0">
              <a:buFont typeface="Arial" pitchFamily="34" charset="0"/>
              <a:buChar char="•"/>
            </a:pPr>
            <a:r>
              <a:rPr lang="en-US" sz="2400" dirty="0">
                <a:solidFill>
                  <a:prstClr val="black"/>
                </a:solidFill>
              </a:rPr>
              <a:t>  The first successful insulin preparations came from cows (and </a:t>
            </a:r>
          </a:p>
          <a:p>
            <a:pPr lvl="0"/>
            <a:r>
              <a:rPr lang="en-US" sz="2400" dirty="0">
                <a:solidFill>
                  <a:prstClr val="black"/>
                </a:solidFill>
              </a:rPr>
              <a:t>    later pigs). The pancreatic islets and the insulin protein contained </a:t>
            </a:r>
          </a:p>
          <a:p>
            <a:pPr lvl="0"/>
            <a:r>
              <a:rPr lang="en-US" sz="2400" dirty="0">
                <a:solidFill>
                  <a:prstClr val="black"/>
                </a:solidFill>
              </a:rPr>
              <a:t>    within them were isolated from animals slaughtered for food.</a:t>
            </a:r>
          </a:p>
          <a:p>
            <a:pPr lvl="0">
              <a:buFont typeface="Arial" pitchFamily="34" charset="0"/>
              <a:buChar char="•"/>
            </a:pPr>
            <a:r>
              <a:rPr lang="en-US" sz="2400" dirty="0">
                <a:solidFill>
                  <a:prstClr val="black"/>
                </a:solidFill>
              </a:rPr>
              <a:t>  The bovine (cow) and porcine (pig) insulin were purified, bottled, </a:t>
            </a:r>
          </a:p>
          <a:p>
            <a:pPr lvl="0"/>
            <a:r>
              <a:rPr lang="en-US" sz="2400" dirty="0">
                <a:solidFill>
                  <a:prstClr val="black"/>
                </a:solidFill>
              </a:rPr>
              <a:t>   and sold.</a:t>
            </a:r>
          </a:p>
          <a:p>
            <a:pPr lvl="0">
              <a:buFont typeface="Arial" pitchFamily="34" charset="0"/>
              <a:buChar char="•"/>
            </a:pPr>
            <a:r>
              <a:rPr lang="en-US" sz="2400" dirty="0">
                <a:solidFill>
                  <a:prstClr val="black"/>
                </a:solidFill>
              </a:rPr>
              <a:t>  Bovine and porcine insulin could develop an allergy or other </a:t>
            </a:r>
          </a:p>
          <a:p>
            <a:pPr lvl="0"/>
            <a:r>
              <a:rPr lang="en-US" sz="2400" dirty="0">
                <a:solidFill>
                  <a:prstClr val="black"/>
                </a:solidFill>
              </a:rPr>
              <a:t>   types of reactions to the foreign protein (a foreign protein is a </a:t>
            </a:r>
          </a:p>
          <a:p>
            <a:pPr lvl="0"/>
            <a:r>
              <a:rPr lang="en-US" sz="2400" dirty="0">
                <a:solidFill>
                  <a:prstClr val="black"/>
                </a:solidFill>
              </a:rPr>
              <a:t>   protein which is not native to humans for some patients).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04800"/>
            <a:ext cx="8534400" cy="6370975"/>
          </a:xfrm>
          <a:prstGeom prst="rect">
            <a:avLst/>
          </a:prstGeom>
        </p:spPr>
        <p:txBody>
          <a:bodyPr wrap="square">
            <a:spAutoFit/>
          </a:bodyPr>
          <a:lstStyle/>
          <a:p>
            <a:pPr lvl="0"/>
            <a:r>
              <a:rPr lang="en-US" sz="2400" b="1" dirty="0">
                <a:solidFill>
                  <a:srgbClr val="C00000"/>
                </a:solidFill>
              </a:rPr>
              <a:t>Production of Human Insulin (Humulin)</a:t>
            </a:r>
          </a:p>
          <a:p>
            <a:pPr lvl="0">
              <a:buFont typeface="Arial" pitchFamily="34" charset="0"/>
              <a:buChar char="•"/>
            </a:pPr>
            <a:r>
              <a:rPr lang="en-US" sz="2400" dirty="0">
                <a:solidFill>
                  <a:prstClr val="black"/>
                </a:solidFill>
              </a:rPr>
              <a:t>  In the 1980's technology had advanced to the point where we </a:t>
            </a:r>
          </a:p>
          <a:p>
            <a:pPr lvl="0"/>
            <a:r>
              <a:rPr lang="en-US" sz="2400" dirty="0">
                <a:solidFill>
                  <a:prstClr val="black"/>
                </a:solidFill>
              </a:rPr>
              <a:t>    could make human insulin. The advantage would be that human </a:t>
            </a:r>
          </a:p>
          <a:p>
            <a:pPr lvl="0"/>
            <a:r>
              <a:rPr lang="en-US" sz="2400" dirty="0">
                <a:solidFill>
                  <a:prstClr val="black"/>
                </a:solidFill>
              </a:rPr>
              <a:t>    insulin would have a much lower chance of inducing a reaction </a:t>
            </a:r>
          </a:p>
          <a:p>
            <a:pPr lvl="0"/>
            <a:r>
              <a:rPr lang="en-US" sz="2400" dirty="0">
                <a:solidFill>
                  <a:prstClr val="black"/>
                </a:solidFill>
              </a:rPr>
              <a:t>    because it is not a foreign protein. </a:t>
            </a:r>
          </a:p>
          <a:p>
            <a:pPr lvl="0">
              <a:buFont typeface="Arial" pitchFamily="34" charset="0"/>
              <a:buChar char="•"/>
            </a:pPr>
            <a:r>
              <a:rPr lang="en-US" sz="2400" dirty="0">
                <a:solidFill>
                  <a:prstClr val="black"/>
                </a:solidFill>
              </a:rPr>
              <a:t>  The technology, which made the approach possible, was the </a:t>
            </a:r>
          </a:p>
          <a:p>
            <a:pPr lvl="0"/>
            <a:r>
              <a:rPr lang="en-US" sz="2400" dirty="0">
                <a:solidFill>
                  <a:prstClr val="black"/>
                </a:solidFill>
              </a:rPr>
              <a:t>    development of recombinant DNA techniques. </a:t>
            </a:r>
          </a:p>
          <a:p>
            <a:pPr lvl="0">
              <a:buFont typeface="Arial" pitchFamily="34" charset="0"/>
              <a:buChar char="•"/>
            </a:pPr>
            <a:r>
              <a:rPr lang="en-US" sz="2400" dirty="0">
                <a:solidFill>
                  <a:prstClr val="black"/>
                </a:solidFill>
              </a:rPr>
              <a:t>  In simple terms the human gene, which codes for the insulin </a:t>
            </a:r>
          </a:p>
          <a:p>
            <a:pPr lvl="0"/>
            <a:r>
              <a:rPr lang="en-US" sz="2400" dirty="0">
                <a:solidFill>
                  <a:prstClr val="black"/>
                </a:solidFill>
              </a:rPr>
              <a:t>    protein was cloned (copied) and then put inside of bacteria. </a:t>
            </a:r>
          </a:p>
          <a:p>
            <a:pPr lvl="0">
              <a:buFont typeface="Arial" pitchFamily="34" charset="0"/>
              <a:buChar char="•"/>
            </a:pPr>
            <a:r>
              <a:rPr lang="en-US" sz="2400" dirty="0">
                <a:solidFill>
                  <a:prstClr val="black"/>
                </a:solidFill>
              </a:rPr>
              <a:t>  Human insulin is the only animal protein to have been made in </a:t>
            </a:r>
          </a:p>
          <a:p>
            <a:pPr lvl="0"/>
            <a:r>
              <a:rPr lang="en-US" sz="2400" dirty="0">
                <a:solidFill>
                  <a:prstClr val="black"/>
                </a:solidFill>
              </a:rPr>
              <a:t>   bacteria in such a way that its structure is absolutely identical to </a:t>
            </a:r>
          </a:p>
          <a:p>
            <a:pPr lvl="0"/>
            <a:r>
              <a:rPr lang="en-US" sz="2400" dirty="0">
                <a:solidFill>
                  <a:prstClr val="black"/>
                </a:solidFill>
              </a:rPr>
              <a:t>   that of the natural molecule. </a:t>
            </a:r>
          </a:p>
          <a:p>
            <a:pPr lvl="0">
              <a:buFont typeface="Arial" pitchFamily="34" charset="0"/>
              <a:buChar char="•"/>
            </a:pPr>
            <a:r>
              <a:rPr lang="en-US" sz="2400" dirty="0">
                <a:solidFill>
                  <a:prstClr val="black"/>
                </a:solidFill>
              </a:rPr>
              <a:t>  This reduces the possibility of complications resulting from </a:t>
            </a:r>
          </a:p>
          <a:p>
            <a:pPr lvl="0"/>
            <a:r>
              <a:rPr lang="en-US" sz="2400" dirty="0">
                <a:solidFill>
                  <a:prstClr val="black"/>
                </a:solidFill>
              </a:rPr>
              <a:t>    antibody production. </a:t>
            </a:r>
          </a:p>
          <a:p>
            <a:pPr lvl="0">
              <a:buFont typeface="Arial" pitchFamily="34" charset="0"/>
              <a:buChar char="•"/>
            </a:pPr>
            <a:r>
              <a:rPr lang="en-US" sz="2400" dirty="0">
                <a:solidFill>
                  <a:prstClr val="black"/>
                </a:solidFill>
              </a:rPr>
              <a:t>  In chemical and pharmacological studies, commercially available </a:t>
            </a:r>
          </a:p>
          <a:p>
            <a:pPr lvl="0"/>
            <a:r>
              <a:rPr lang="en-US" sz="2400" dirty="0">
                <a:solidFill>
                  <a:prstClr val="black"/>
                </a:solidFill>
              </a:rPr>
              <a:t>   Recombinant DNA human insulin has proven indistinguishable </a:t>
            </a:r>
          </a:p>
          <a:p>
            <a:pPr lvl="0"/>
            <a:r>
              <a:rPr lang="en-US" sz="2400" dirty="0">
                <a:solidFill>
                  <a:prstClr val="black"/>
                </a:solidFill>
              </a:rPr>
              <a:t>   from pancreatic human insulin.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335846"/>
            <a:ext cx="8534400" cy="6370975"/>
          </a:xfrm>
          <a:prstGeom prst="rect">
            <a:avLst/>
          </a:prstGeom>
        </p:spPr>
        <p:txBody>
          <a:bodyPr wrap="square">
            <a:spAutoFit/>
          </a:bodyPr>
          <a:lstStyle/>
          <a:p>
            <a:r>
              <a:rPr lang="en-US" sz="2400" b="1" dirty="0">
                <a:solidFill>
                  <a:srgbClr val="C00000"/>
                </a:solidFill>
              </a:rPr>
              <a:t>Manufacturing Humulin</a:t>
            </a:r>
          </a:p>
          <a:p>
            <a:pPr>
              <a:buFont typeface="Arial" pitchFamily="34" charset="0"/>
              <a:buChar char="•"/>
            </a:pPr>
            <a:r>
              <a:rPr lang="en-US" sz="2400" dirty="0">
                <a:solidFill>
                  <a:schemeClr val="bg1"/>
                </a:solidFill>
              </a:rPr>
              <a:t>  The first step is to chemically synthesize the DNA chains that </a:t>
            </a:r>
          </a:p>
          <a:p>
            <a:r>
              <a:rPr lang="en-US" sz="2400" dirty="0">
                <a:solidFill>
                  <a:schemeClr val="bg1"/>
                </a:solidFill>
              </a:rPr>
              <a:t>    carry the special nucleotide sequences characterizing the A and B </a:t>
            </a:r>
          </a:p>
          <a:p>
            <a:r>
              <a:rPr lang="en-US" sz="2400" dirty="0">
                <a:solidFill>
                  <a:schemeClr val="bg1"/>
                </a:solidFill>
              </a:rPr>
              <a:t>    polypeptide chains of insulin. </a:t>
            </a:r>
          </a:p>
          <a:p>
            <a:pPr>
              <a:buFont typeface="Arial" pitchFamily="34" charset="0"/>
              <a:buChar char="•"/>
            </a:pPr>
            <a:r>
              <a:rPr lang="en-US" sz="2400" dirty="0">
                <a:solidFill>
                  <a:schemeClr val="bg1"/>
                </a:solidFill>
              </a:rPr>
              <a:t>  The required DNA sequence can be determined because the </a:t>
            </a:r>
          </a:p>
          <a:p>
            <a:r>
              <a:rPr lang="en-US" sz="2400" dirty="0">
                <a:solidFill>
                  <a:schemeClr val="bg1"/>
                </a:solidFill>
              </a:rPr>
              <a:t>     amino acid compositions of both chains have been charted.</a:t>
            </a:r>
          </a:p>
          <a:p>
            <a:pPr>
              <a:buFont typeface="Arial" pitchFamily="34" charset="0"/>
              <a:buChar char="•"/>
            </a:pPr>
            <a:r>
              <a:rPr lang="en-US" sz="2400" dirty="0">
                <a:solidFill>
                  <a:schemeClr val="bg1"/>
                </a:solidFill>
              </a:rPr>
              <a:t>   Sixty-three nucleotides are required for synthesizing the A chain </a:t>
            </a:r>
          </a:p>
          <a:p>
            <a:r>
              <a:rPr lang="en-US" sz="2400" dirty="0">
                <a:solidFill>
                  <a:schemeClr val="bg1"/>
                </a:solidFill>
              </a:rPr>
              <a:t>    and ninety for the B chain, plus a codon at the end of each chain, </a:t>
            </a:r>
          </a:p>
          <a:p>
            <a:r>
              <a:rPr lang="en-US" sz="2400" dirty="0">
                <a:solidFill>
                  <a:schemeClr val="bg1"/>
                </a:solidFill>
              </a:rPr>
              <a:t>    signaling the termination of protein synthesis. </a:t>
            </a:r>
          </a:p>
          <a:p>
            <a:pPr>
              <a:buFont typeface="Arial" pitchFamily="34" charset="0"/>
              <a:buChar char="•"/>
            </a:pPr>
            <a:r>
              <a:rPr lang="en-US" sz="2400" dirty="0">
                <a:solidFill>
                  <a:schemeClr val="bg1"/>
                </a:solidFill>
              </a:rPr>
              <a:t>  An anti-codon, incorporating the amino acid methionine, is then </a:t>
            </a:r>
          </a:p>
          <a:p>
            <a:r>
              <a:rPr lang="en-US" sz="2400" dirty="0">
                <a:solidFill>
                  <a:schemeClr val="bg1"/>
                </a:solidFill>
              </a:rPr>
              <a:t>   placed at the beginning of each chain, which allows the removal </a:t>
            </a:r>
          </a:p>
          <a:p>
            <a:r>
              <a:rPr lang="en-US" sz="2400" dirty="0">
                <a:solidFill>
                  <a:schemeClr val="bg1"/>
                </a:solidFill>
              </a:rPr>
              <a:t>   of the insulin protein from the bacterial cell's amino acids. </a:t>
            </a:r>
          </a:p>
          <a:p>
            <a:pPr>
              <a:buFont typeface="Arial" pitchFamily="34" charset="0"/>
              <a:buChar char="•"/>
            </a:pPr>
            <a:r>
              <a:rPr lang="en-US" sz="2400" dirty="0">
                <a:solidFill>
                  <a:schemeClr val="bg1"/>
                </a:solidFill>
              </a:rPr>
              <a:t>  The synthetic A and B chart genes' are then separately inserted </a:t>
            </a:r>
          </a:p>
          <a:p>
            <a:r>
              <a:rPr lang="en-US" sz="2400" dirty="0">
                <a:solidFill>
                  <a:schemeClr val="bg1"/>
                </a:solidFill>
              </a:rPr>
              <a:t>    into the gene for a bacterial enzyme, B-</a:t>
            </a:r>
            <a:r>
              <a:rPr lang="en-US" sz="2400" dirty="0" err="1">
                <a:solidFill>
                  <a:schemeClr val="bg1"/>
                </a:solidFill>
              </a:rPr>
              <a:t>galactosidase</a:t>
            </a:r>
            <a:r>
              <a:rPr lang="en-US" sz="2400" dirty="0">
                <a:solidFill>
                  <a:schemeClr val="bg1"/>
                </a:solidFill>
              </a:rPr>
              <a:t> which is </a:t>
            </a:r>
          </a:p>
          <a:p>
            <a:r>
              <a:rPr lang="en-US" sz="2400" dirty="0">
                <a:solidFill>
                  <a:schemeClr val="bg1"/>
                </a:solidFill>
              </a:rPr>
              <a:t>     carried in the vector's plasmid. </a:t>
            </a:r>
          </a:p>
          <a:p>
            <a:pPr>
              <a:buFont typeface="Arial" pitchFamily="34" charset="0"/>
              <a:buChar char="•"/>
            </a:pPr>
            <a:r>
              <a:rPr lang="en-US" sz="2400" dirty="0">
                <a:solidFill>
                  <a:schemeClr val="bg1"/>
                </a:solidFill>
              </a:rPr>
              <a:t>  At this stage, it is crucial to ensure that the </a:t>
            </a:r>
            <a:r>
              <a:rPr lang="en-US" sz="2400" dirty="0" err="1">
                <a:solidFill>
                  <a:schemeClr val="bg1"/>
                </a:solidFill>
              </a:rPr>
              <a:t>codons</a:t>
            </a:r>
            <a:r>
              <a:rPr lang="en-US" sz="2400" dirty="0">
                <a:solidFill>
                  <a:schemeClr val="bg1"/>
                </a:solidFill>
              </a:rPr>
              <a:t> of the </a:t>
            </a:r>
          </a:p>
          <a:p>
            <a:r>
              <a:rPr lang="en-US" sz="2400" dirty="0">
                <a:solidFill>
                  <a:schemeClr val="bg1"/>
                </a:solidFill>
              </a:rPr>
              <a:t>   synthetic gene are compatible with those of the B-</a:t>
            </a:r>
            <a:r>
              <a:rPr lang="en-US" sz="2400" dirty="0" err="1">
                <a:solidFill>
                  <a:schemeClr val="bg1"/>
                </a:solidFill>
              </a:rPr>
              <a:t>galactosidase</a:t>
            </a:r>
            <a:r>
              <a:rPr lang="en-US" sz="2400" dirty="0">
                <a:solidFill>
                  <a:schemeClr val="bg1"/>
                </a:solidFill>
              </a:rPr>
              <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77000"/>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Lecture Notes"/>
          <p:cNvPicPr>
            <a:picLocks noChangeAspect="1" noChangeArrowheads="1"/>
          </p:cNvPicPr>
          <p:nvPr/>
        </p:nvPicPr>
        <p:blipFill>
          <a:blip r:embed="rId2"/>
          <a:srcRect/>
          <a:stretch>
            <a:fillRect/>
          </a:stretch>
        </p:blipFill>
        <p:spPr bwMode="auto">
          <a:xfrm>
            <a:off x="762000" y="685800"/>
            <a:ext cx="7620000" cy="5715000"/>
          </a:xfrm>
          <a:prstGeom prst="rect">
            <a:avLst/>
          </a:prstGeom>
          <a:noFill/>
          <a:ln w="28575">
            <a:solidFill>
              <a:srgbClr val="FF0000"/>
            </a:solidFill>
          </a:ln>
        </p:spPr>
      </p:pic>
    </p:spTree>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13323</Words>
  <Application>Microsoft Office PowerPoint</Application>
  <PresentationFormat>On-screen Show (4:3)</PresentationFormat>
  <Paragraphs>1186</Paragraphs>
  <Slides>102</Slides>
  <Notes>1</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Theme2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metro</cp:lastModifiedBy>
  <cp:revision>100</cp:revision>
  <dcterms:created xsi:type="dcterms:W3CDTF">2020-11-04T05:12:56Z</dcterms:created>
  <dcterms:modified xsi:type="dcterms:W3CDTF">2021-03-13T04:09:21Z</dcterms:modified>
</cp:coreProperties>
</file>